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42"/>
  </p:notesMasterIdLst>
  <p:handoutMasterIdLst>
    <p:handoutMasterId r:id="rId43"/>
  </p:handoutMasterIdLst>
  <p:sldIdLst>
    <p:sldId id="859" r:id="rId2"/>
    <p:sldId id="1062" r:id="rId3"/>
    <p:sldId id="1087" r:id="rId4"/>
    <p:sldId id="1123" r:id="rId5"/>
    <p:sldId id="1124" r:id="rId6"/>
    <p:sldId id="1125" r:id="rId7"/>
    <p:sldId id="1126" r:id="rId8"/>
    <p:sldId id="1115" r:id="rId9"/>
    <p:sldId id="1119" r:id="rId10"/>
    <p:sldId id="1066" r:id="rId11"/>
    <p:sldId id="1120" r:id="rId12"/>
    <p:sldId id="1130" r:id="rId13"/>
    <p:sldId id="1131" r:id="rId14"/>
    <p:sldId id="1132" r:id="rId15"/>
    <p:sldId id="1109" r:id="rId16"/>
    <p:sldId id="1099" r:id="rId17"/>
    <p:sldId id="1121" r:id="rId18"/>
    <p:sldId id="1091" r:id="rId19"/>
    <p:sldId id="1065" r:id="rId20"/>
    <p:sldId id="1086" r:id="rId21"/>
    <p:sldId id="1128" r:id="rId22"/>
    <p:sldId id="1134" r:id="rId23"/>
    <p:sldId id="1127" r:id="rId24"/>
    <p:sldId id="1113" r:id="rId25"/>
    <p:sldId id="1100" r:id="rId26"/>
    <p:sldId id="1133" r:id="rId27"/>
    <p:sldId id="1122" r:id="rId28"/>
    <p:sldId id="1129" r:id="rId29"/>
    <p:sldId id="1116" r:id="rId30"/>
    <p:sldId id="1110" r:id="rId31"/>
    <p:sldId id="1112" r:id="rId32"/>
    <p:sldId id="1106" r:id="rId33"/>
    <p:sldId id="889" r:id="rId34"/>
    <p:sldId id="1114" r:id="rId35"/>
    <p:sldId id="1118" r:id="rId36"/>
    <p:sldId id="1117" r:id="rId37"/>
    <p:sldId id="1064" r:id="rId38"/>
    <p:sldId id="1073" r:id="rId39"/>
    <p:sldId id="1107" r:id="rId40"/>
    <p:sldId id="1111" r:id="rId41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1pPr>
    <a:lvl2pPr marL="4572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2pPr>
    <a:lvl3pPr marL="9144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3pPr>
    <a:lvl4pPr marL="13716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4pPr>
    <a:lvl5pPr marL="1828800" algn="l" rtl="0" fontAlgn="base">
      <a:spcBef>
        <a:spcPct val="50000"/>
      </a:spcBef>
      <a:spcAft>
        <a:spcPct val="0"/>
      </a:spcAft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5pPr>
    <a:lvl6pPr marL="22860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6pPr>
    <a:lvl7pPr marL="27432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7pPr>
    <a:lvl8pPr marL="32004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8pPr>
    <a:lvl9pPr marL="3657600" algn="l" defTabSz="457200" rtl="0" eaLnBrk="1" latinLnBrk="0" hangingPunct="1">
      <a:defRPr sz="2000" b="1" i="1" kern="1200">
        <a:solidFill>
          <a:srgbClr val="009900"/>
        </a:solidFill>
        <a:latin typeface="Times New Roman" charset="0"/>
        <a:ea typeface="+mn-ea"/>
        <a:cs typeface="+mn-cs"/>
        <a:sym typeface="Symbol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AD18"/>
    <a:srgbClr val="0000FF"/>
    <a:srgbClr val="009900"/>
    <a:srgbClr val="66FF66"/>
    <a:srgbClr val="66FF33"/>
    <a:srgbClr val="CCFF66"/>
    <a:srgbClr val="FFFF00"/>
    <a:srgbClr val="F2B800"/>
    <a:srgbClr val="00FF00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4" autoAdjust="0"/>
    <p:restoredTop sz="74922" autoAdjust="0"/>
  </p:normalViewPr>
  <p:slideViewPr>
    <p:cSldViewPr>
      <p:cViewPr varScale="1">
        <p:scale>
          <a:sx n="60" d="100"/>
          <a:sy n="60" d="100"/>
        </p:scale>
        <p:origin x="153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\Documents\Research\ECOOP%202013\LinearRateTypes\TimeGraphs_2014_03_24g.xlsm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Input vs. Output </a:t>
            </a:r>
            <a:r>
              <a:rPr lang="en-US" dirty="0"/>
              <a:t>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027808"/>
        <c:axId val="305031336"/>
      </c:scatterChart>
      <c:valAx>
        <c:axId val="30502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Data Items per </a:t>
                </a:r>
                <a:r>
                  <a:rPr lang="en-US" dirty="0" err="1" smtClean="0"/>
                  <a:t>NanoSecond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31336"/>
        <c:crosses val="autoZero"/>
        <c:crossBetween val="midCat"/>
      </c:valAx>
      <c:valAx>
        <c:axId val="30503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 Data Items per </a:t>
                </a:r>
                <a:r>
                  <a:rPr lang="en-US" dirty="0" err="1" smtClean="0"/>
                  <a:t>NanoSecond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27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027024"/>
        <c:axId val="305030160"/>
      </c:scatterChart>
      <c:valAx>
        <c:axId val="30502702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30160"/>
        <c:crosses val="autoZero"/>
        <c:crossBetween val="midCat"/>
      </c:valAx>
      <c:valAx>
        <c:axId val="30503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27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Input vs. Output </a:t>
            </a:r>
            <a:r>
              <a:rPr lang="en-US" dirty="0"/>
              <a:t>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032120"/>
        <c:axId val="305028592"/>
      </c:scatterChart>
      <c:valAx>
        <c:axId val="305032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Data Items per </a:t>
                </a:r>
                <a:r>
                  <a:rPr lang="en-US" dirty="0" err="1" smtClean="0"/>
                  <a:t>NanoSecond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28592"/>
        <c:crosses val="autoZero"/>
        <c:crossBetween val="midCat"/>
      </c:valAx>
      <c:valAx>
        <c:axId val="30502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 Data Items per </a:t>
                </a:r>
                <a:r>
                  <a:rPr lang="en-US" dirty="0" err="1" smtClean="0"/>
                  <a:t>NanoSecond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32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Input vs. Output </a:t>
            </a:r>
            <a:r>
              <a:rPr lang="en-US" dirty="0"/>
              <a:t>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Sub-Type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d\-mmm</c:formatCode>
                <c:ptCount val="25"/>
                <c:pt idx="0" formatCode="General">
                  <c:v>0</c:v>
                </c:pt>
                <c:pt idx="1">
                  <c:v>0.125</c:v>
                </c:pt>
                <c:pt idx="2" formatCode="General">
                  <c:v>0.25</c:v>
                </c:pt>
                <c:pt idx="3" formatCode="General">
                  <c:v>0.375</c:v>
                </c:pt>
                <c:pt idx="4" formatCode="General">
                  <c:v>0.5</c:v>
                </c:pt>
                <c:pt idx="5" formatCode="General">
                  <c:v>0.625</c:v>
                </c:pt>
                <c:pt idx="6" formatCode="General">
                  <c:v>0.75</c:v>
                </c:pt>
                <c:pt idx="7" formatCode="General">
                  <c:v>0.875</c:v>
                </c:pt>
                <c:pt idx="8" formatCode="General">
                  <c:v>1</c:v>
                </c:pt>
                <c:pt idx="9" formatCode="General">
                  <c:v>1.125</c:v>
                </c:pt>
                <c:pt idx="10" formatCode="General">
                  <c:v>1.25</c:v>
                </c:pt>
                <c:pt idx="11" formatCode="General">
                  <c:v>1.375</c:v>
                </c:pt>
                <c:pt idx="12" formatCode="General">
                  <c:v>1.5</c:v>
                </c:pt>
                <c:pt idx="13" formatCode="General">
                  <c:v>1.625</c:v>
                </c:pt>
                <c:pt idx="14" formatCode="General">
                  <c:v>1.75</c:v>
                </c:pt>
                <c:pt idx="15" formatCode="General">
                  <c:v>1.875</c:v>
                </c:pt>
                <c:pt idx="16" formatCode="General">
                  <c:v>2</c:v>
                </c:pt>
                <c:pt idx="17" formatCode="General">
                  <c:v>2.125</c:v>
                </c:pt>
                <c:pt idx="18" formatCode="General">
                  <c:v>2.125</c:v>
                </c:pt>
                <c:pt idx="19" formatCode="General">
                  <c:v>2.125</c:v>
                </c:pt>
                <c:pt idx="20" formatCode="General">
                  <c:v>2.125</c:v>
                </c:pt>
                <c:pt idx="21" formatCode="General">
                  <c:v>2.125</c:v>
                </c:pt>
                <c:pt idx="22" formatCode="General">
                  <c:v>2.125</c:v>
                </c:pt>
                <c:pt idx="23" formatCode="General">
                  <c:v>2.125</c:v>
                </c:pt>
                <c:pt idx="24" formatCode="General">
                  <c:v>2.125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025456"/>
        <c:axId val="305030944"/>
      </c:scatterChart>
      <c:valAx>
        <c:axId val="30502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Data Items per </a:t>
                </a:r>
                <a:r>
                  <a:rPr lang="en-US" dirty="0" err="1" smtClean="0"/>
                  <a:t>NanoSecond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30944"/>
        <c:crosses val="autoZero"/>
        <c:crossBetween val="midCat"/>
      </c:valAx>
      <c:valAx>
        <c:axId val="30503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 Data Items per </a:t>
                </a:r>
                <a:r>
                  <a:rPr lang="en-US" dirty="0" err="1" smtClean="0"/>
                  <a:t>NanoSecond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025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35126859142611E-2"/>
          <c:y val="0.29617133275007296"/>
          <c:w val="0.78834470691163605"/>
          <c:h val="0.61422061825605145"/>
        </c:manualLayout>
      </c:layout>
      <c:scatterChart>
        <c:scatterStyle val="lineMarker"/>
        <c:varyColors val="0"/>
        <c:ser>
          <c:idx val="0"/>
          <c:order val="0"/>
          <c:tx>
            <c:strRef>
              <c:f>fft!$B$1</c:f>
              <c:strCache>
                <c:ptCount val="1"/>
                <c:pt idx="0">
                  <c:v>Output Rate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fft!$A$2:$A$201</c:f>
              <c:numCache>
                <c:formatCode>General</c:formatCode>
                <c:ptCount val="200"/>
                <c:pt idx="0">
                  <c:v>42102.581888000001</c:v>
                </c:pt>
                <c:pt idx="1">
                  <c:v>41893.787727000003</c:v>
                </c:pt>
                <c:pt idx="2">
                  <c:v>41684.273930000003</c:v>
                </c:pt>
                <c:pt idx="3">
                  <c:v>41473.490921999997</c:v>
                </c:pt>
                <c:pt idx="4">
                  <c:v>41263.956244000001</c:v>
                </c:pt>
                <c:pt idx="5">
                  <c:v>41051.440277000002</c:v>
                </c:pt>
                <c:pt idx="6">
                  <c:v>40841.175051999999</c:v>
                </c:pt>
                <c:pt idx="7">
                  <c:v>40630.772427000004</c:v>
                </c:pt>
                <c:pt idx="8">
                  <c:v>40421.811711000002</c:v>
                </c:pt>
                <c:pt idx="9">
                  <c:v>40210.269551999998</c:v>
                </c:pt>
                <c:pt idx="10">
                  <c:v>40003.74035</c:v>
                </c:pt>
                <c:pt idx="11">
                  <c:v>39793.283839000003</c:v>
                </c:pt>
                <c:pt idx="12">
                  <c:v>39580.065401</c:v>
                </c:pt>
                <c:pt idx="13">
                  <c:v>39371.028140000002</c:v>
                </c:pt>
                <c:pt idx="14">
                  <c:v>39162.806885999998</c:v>
                </c:pt>
                <c:pt idx="15">
                  <c:v>38950.460370000001</c:v>
                </c:pt>
                <c:pt idx="16">
                  <c:v>38740.826292999998</c:v>
                </c:pt>
                <c:pt idx="17">
                  <c:v>38530.903350000001</c:v>
                </c:pt>
                <c:pt idx="18">
                  <c:v>38323.995851</c:v>
                </c:pt>
                <c:pt idx="19">
                  <c:v>38113.432721999998</c:v>
                </c:pt>
                <c:pt idx="20">
                  <c:v>37900.806956</c:v>
                </c:pt>
                <c:pt idx="21">
                  <c:v>37691.490439000001</c:v>
                </c:pt>
                <c:pt idx="22">
                  <c:v>37481.171567999998</c:v>
                </c:pt>
                <c:pt idx="23">
                  <c:v>37270.373733</c:v>
                </c:pt>
                <c:pt idx="24">
                  <c:v>37060.877819000001</c:v>
                </c:pt>
                <c:pt idx="25">
                  <c:v>36853.061775000002</c:v>
                </c:pt>
                <c:pt idx="26">
                  <c:v>36642.049316999997</c:v>
                </c:pt>
                <c:pt idx="27">
                  <c:v>36433.016419</c:v>
                </c:pt>
                <c:pt idx="28">
                  <c:v>36222.188716999997</c:v>
                </c:pt>
                <c:pt idx="29">
                  <c:v>36011.241808999999</c:v>
                </c:pt>
                <c:pt idx="30">
                  <c:v>35804.340022999997</c:v>
                </c:pt>
                <c:pt idx="31">
                  <c:v>35592.365970999999</c:v>
                </c:pt>
                <c:pt idx="32">
                  <c:v>35383.020086999997</c:v>
                </c:pt>
                <c:pt idx="33">
                  <c:v>35174.792336999999</c:v>
                </c:pt>
                <c:pt idx="34">
                  <c:v>34963.667286999997</c:v>
                </c:pt>
                <c:pt idx="35">
                  <c:v>34753.023295999999</c:v>
                </c:pt>
                <c:pt idx="36">
                  <c:v>34541.695388</c:v>
                </c:pt>
                <c:pt idx="37">
                  <c:v>34333.990329</c:v>
                </c:pt>
                <c:pt idx="38">
                  <c:v>34121.802894</c:v>
                </c:pt>
                <c:pt idx="39">
                  <c:v>33914.558206000002</c:v>
                </c:pt>
                <c:pt idx="40">
                  <c:v>33701.323704000002</c:v>
                </c:pt>
                <c:pt idx="41">
                  <c:v>33491.882510000003</c:v>
                </c:pt>
                <c:pt idx="42">
                  <c:v>33283.041271000002</c:v>
                </c:pt>
                <c:pt idx="43">
                  <c:v>33071.647036000002</c:v>
                </c:pt>
                <c:pt idx="44">
                  <c:v>32864.709956999999</c:v>
                </c:pt>
                <c:pt idx="45">
                  <c:v>32653.074551999998</c:v>
                </c:pt>
                <c:pt idx="46">
                  <c:v>32444.114506000002</c:v>
                </c:pt>
                <c:pt idx="47">
                  <c:v>32231.583931000001</c:v>
                </c:pt>
                <c:pt idx="48">
                  <c:v>32022.101654999999</c:v>
                </c:pt>
                <c:pt idx="49">
                  <c:v>31814.084851</c:v>
                </c:pt>
                <c:pt idx="50">
                  <c:v>31604.407630000002</c:v>
                </c:pt>
                <c:pt idx="51">
                  <c:v>31391.494709999999</c:v>
                </c:pt>
                <c:pt idx="52">
                  <c:v>31184.482134000002</c:v>
                </c:pt>
                <c:pt idx="53">
                  <c:v>30972.169956999998</c:v>
                </c:pt>
                <c:pt idx="54">
                  <c:v>30763.569089000001</c:v>
                </c:pt>
                <c:pt idx="55">
                  <c:v>30554.368921000001</c:v>
                </c:pt>
                <c:pt idx="56">
                  <c:v>30343.045193999998</c:v>
                </c:pt>
                <c:pt idx="57">
                  <c:v>30133.126269</c:v>
                </c:pt>
                <c:pt idx="58">
                  <c:v>29922.442898000001</c:v>
                </c:pt>
                <c:pt idx="59">
                  <c:v>29712.174451999999</c:v>
                </c:pt>
                <c:pt idx="60">
                  <c:v>29504.573947000001</c:v>
                </c:pt>
                <c:pt idx="61">
                  <c:v>29291.872640000001</c:v>
                </c:pt>
                <c:pt idx="62">
                  <c:v>29082.316588000002</c:v>
                </c:pt>
                <c:pt idx="63">
                  <c:v>28872.220395</c:v>
                </c:pt>
                <c:pt idx="64">
                  <c:v>28664.881203000001</c:v>
                </c:pt>
                <c:pt idx="65">
                  <c:v>28453.49898</c:v>
                </c:pt>
                <c:pt idx="66">
                  <c:v>28243.820428999999</c:v>
                </c:pt>
                <c:pt idx="67">
                  <c:v>28032.793463000002</c:v>
                </c:pt>
                <c:pt idx="68">
                  <c:v>27824.591687</c:v>
                </c:pt>
                <c:pt idx="69">
                  <c:v>27614.530835000001</c:v>
                </c:pt>
                <c:pt idx="70">
                  <c:v>27404.289661999999</c:v>
                </c:pt>
                <c:pt idx="71">
                  <c:v>27194.16087</c:v>
                </c:pt>
                <c:pt idx="72">
                  <c:v>26983.329529999999</c:v>
                </c:pt>
                <c:pt idx="73">
                  <c:v>26774.397918999999</c:v>
                </c:pt>
                <c:pt idx="74">
                  <c:v>26562.947211999999</c:v>
                </c:pt>
                <c:pt idx="75">
                  <c:v>26353.412436999999</c:v>
                </c:pt>
                <c:pt idx="76">
                  <c:v>26143.513181999999</c:v>
                </c:pt>
                <c:pt idx="77">
                  <c:v>25932.580153999999</c:v>
                </c:pt>
                <c:pt idx="78">
                  <c:v>25724.47766</c:v>
                </c:pt>
                <c:pt idx="79">
                  <c:v>25513.580399999999</c:v>
                </c:pt>
                <c:pt idx="80">
                  <c:v>25304.272010000001</c:v>
                </c:pt>
                <c:pt idx="81">
                  <c:v>25093.95333</c:v>
                </c:pt>
                <c:pt idx="82">
                  <c:v>24884.740879000001</c:v>
                </c:pt>
                <c:pt idx="83">
                  <c:v>24674.466677</c:v>
                </c:pt>
                <c:pt idx="84">
                  <c:v>24463.612364000001</c:v>
                </c:pt>
                <c:pt idx="85">
                  <c:v>24254.503720000001</c:v>
                </c:pt>
                <c:pt idx="86">
                  <c:v>24043.786139</c:v>
                </c:pt>
                <c:pt idx="87">
                  <c:v>23834.809279000001</c:v>
                </c:pt>
                <c:pt idx="88">
                  <c:v>23623.209803999998</c:v>
                </c:pt>
                <c:pt idx="89">
                  <c:v>23413.730718999999</c:v>
                </c:pt>
                <c:pt idx="90">
                  <c:v>23204.662512999999</c:v>
                </c:pt>
                <c:pt idx="91">
                  <c:v>22994.006469</c:v>
                </c:pt>
                <c:pt idx="92">
                  <c:v>22784.168420999998</c:v>
                </c:pt>
                <c:pt idx="93">
                  <c:v>22573.50993</c:v>
                </c:pt>
                <c:pt idx="94">
                  <c:v>22363.734967</c:v>
                </c:pt>
                <c:pt idx="95">
                  <c:v>22153.616779</c:v>
                </c:pt>
                <c:pt idx="96">
                  <c:v>21944.508373000001</c:v>
                </c:pt>
                <c:pt idx="97">
                  <c:v>21734.789382999999</c:v>
                </c:pt>
                <c:pt idx="98">
                  <c:v>21524.082622999998</c:v>
                </c:pt>
                <c:pt idx="99">
                  <c:v>21313.713350000002</c:v>
                </c:pt>
                <c:pt idx="100">
                  <c:v>21104.715796</c:v>
                </c:pt>
                <c:pt idx="101">
                  <c:v>20893.472801</c:v>
                </c:pt>
                <c:pt idx="102">
                  <c:v>20683.64889</c:v>
                </c:pt>
                <c:pt idx="103">
                  <c:v>20474.134897</c:v>
                </c:pt>
                <c:pt idx="104">
                  <c:v>20264.197001</c:v>
                </c:pt>
                <c:pt idx="105">
                  <c:v>20054.078329</c:v>
                </c:pt>
                <c:pt idx="106">
                  <c:v>19844.427133000001</c:v>
                </c:pt>
                <c:pt idx="107">
                  <c:v>19633.831496999999</c:v>
                </c:pt>
                <c:pt idx="108">
                  <c:v>19424.205838000002</c:v>
                </c:pt>
                <c:pt idx="109">
                  <c:v>19214.547718000002</c:v>
                </c:pt>
                <c:pt idx="110">
                  <c:v>19004.889721</c:v>
                </c:pt>
                <c:pt idx="111">
                  <c:v>18794.808733000002</c:v>
                </c:pt>
                <c:pt idx="112">
                  <c:v>18583.800571</c:v>
                </c:pt>
                <c:pt idx="113">
                  <c:v>18373.906939</c:v>
                </c:pt>
                <c:pt idx="114">
                  <c:v>18164.961922999999</c:v>
                </c:pt>
                <c:pt idx="115">
                  <c:v>17954.314573</c:v>
                </c:pt>
                <c:pt idx="116">
                  <c:v>17744.428111000001</c:v>
                </c:pt>
                <c:pt idx="117">
                  <c:v>17534.738508999999</c:v>
                </c:pt>
                <c:pt idx="118">
                  <c:v>17324.075636000001</c:v>
                </c:pt>
                <c:pt idx="119">
                  <c:v>17114.386138999998</c:v>
                </c:pt>
                <c:pt idx="120">
                  <c:v>16904.609612</c:v>
                </c:pt>
                <c:pt idx="121">
                  <c:v>16694.753851000001</c:v>
                </c:pt>
                <c:pt idx="122">
                  <c:v>16484.38882</c:v>
                </c:pt>
                <c:pt idx="123">
                  <c:v>16274.152749999999</c:v>
                </c:pt>
                <c:pt idx="124">
                  <c:v>16064.460252999999</c:v>
                </c:pt>
                <c:pt idx="125">
                  <c:v>15854.482801</c:v>
                </c:pt>
                <c:pt idx="126">
                  <c:v>15644.141157</c:v>
                </c:pt>
                <c:pt idx="127">
                  <c:v>15434.692056</c:v>
                </c:pt>
                <c:pt idx="128">
                  <c:v>15224.946684</c:v>
                </c:pt>
                <c:pt idx="129">
                  <c:v>15014.655712</c:v>
                </c:pt>
                <c:pt idx="130">
                  <c:v>14804.488684</c:v>
                </c:pt>
                <c:pt idx="131">
                  <c:v>14594.370896</c:v>
                </c:pt>
                <c:pt idx="132">
                  <c:v>14384.360172999999</c:v>
                </c:pt>
                <c:pt idx="133">
                  <c:v>14174.755062</c:v>
                </c:pt>
                <c:pt idx="134">
                  <c:v>13964.325338000001</c:v>
                </c:pt>
                <c:pt idx="135">
                  <c:v>13754.932325</c:v>
                </c:pt>
                <c:pt idx="136">
                  <c:v>13544.395651000001</c:v>
                </c:pt>
                <c:pt idx="137">
                  <c:v>13334.850173000001</c:v>
                </c:pt>
                <c:pt idx="138">
                  <c:v>13124.65353</c:v>
                </c:pt>
                <c:pt idx="139">
                  <c:v>12914.782454</c:v>
                </c:pt>
                <c:pt idx="140">
                  <c:v>12704.466478</c:v>
                </c:pt>
                <c:pt idx="141">
                  <c:v>12494.79221</c:v>
                </c:pt>
                <c:pt idx="142">
                  <c:v>12284.821749999999</c:v>
                </c:pt>
                <c:pt idx="143">
                  <c:v>12074.822846999999</c:v>
                </c:pt>
                <c:pt idx="144">
                  <c:v>11864.580349</c:v>
                </c:pt>
                <c:pt idx="145">
                  <c:v>11654.712815999999</c:v>
                </c:pt>
                <c:pt idx="146">
                  <c:v>11444.767409</c:v>
                </c:pt>
                <c:pt idx="147">
                  <c:v>11234.603590000001</c:v>
                </c:pt>
                <c:pt idx="148">
                  <c:v>11024.710303</c:v>
                </c:pt>
                <c:pt idx="149">
                  <c:v>10814.870772</c:v>
                </c:pt>
                <c:pt idx="150">
                  <c:v>10604.775078000001</c:v>
                </c:pt>
                <c:pt idx="151">
                  <c:v>10394.886807000001</c:v>
                </c:pt>
                <c:pt idx="152">
                  <c:v>10184.780564000001</c:v>
                </c:pt>
                <c:pt idx="153">
                  <c:v>9974.8198140000004</c:v>
                </c:pt>
                <c:pt idx="154">
                  <c:v>9764.8490089999996</c:v>
                </c:pt>
                <c:pt idx="155">
                  <c:v>9554.8947810000009</c:v>
                </c:pt>
                <c:pt idx="156">
                  <c:v>9344.9581500000004</c:v>
                </c:pt>
                <c:pt idx="157">
                  <c:v>9134.7819959999997</c:v>
                </c:pt>
                <c:pt idx="158">
                  <c:v>8924.8266870000007</c:v>
                </c:pt>
                <c:pt idx="159">
                  <c:v>8714.8883960000003</c:v>
                </c:pt>
                <c:pt idx="160">
                  <c:v>8504.7745269999996</c:v>
                </c:pt>
                <c:pt idx="161">
                  <c:v>8294.8250399999997</c:v>
                </c:pt>
                <c:pt idx="162">
                  <c:v>8084.8500979999999</c:v>
                </c:pt>
                <c:pt idx="163">
                  <c:v>7874.855552</c:v>
                </c:pt>
                <c:pt idx="164">
                  <c:v>7664.8362559999996</c:v>
                </c:pt>
                <c:pt idx="165">
                  <c:v>7454.8541020000002</c:v>
                </c:pt>
                <c:pt idx="166">
                  <c:v>7244.8271139999997</c:v>
                </c:pt>
                <c:pt idx="167">
                  <c:v>7034.9377430000004</c:v>
                </c:pt>
                <c:pt idx="168">
                  <c:v>6824.8228360000003</c:v>
                </c:pt>
                <c:pt idx="169">
                  <c:v>6614.9299220000003</c:v>
                </c:pt>
                <c:pt idx="170">
                  <c:v>6404.8930819999996</c:v>
                </c:pt>
                <c:pt idx="171">
                  <c:v>6194.9592389999998</c:v>
                </c:pt>
                <c:pt idx="172">
                  <c:v>5984.9423340000003</c:v>
                </c:pt>
                <c:pt idx="173">
                  <c:v>5774.9117690000003</c:v>
                </c:pt>
                <c:pt idx="174">
                  <c:v>5564.9649840000002</c:v>
                </c:pt>
                <c:pt idx="175">
                  <c:v>5354.9643550000001</c:v>
                </c:pt>
                <c:pt idx="176">
                  <c:v>5144.905127</c:v>
                </c:pt>
                <c:pt idx="177">
                  <c:v>4934.9765939999997</c:v>
                </c:pt>
                <c:pt idx="178">
                  <c:v>4724.9143080000003</c:v>
                </c:pt>
                <c:pt idx="179">
                  <c:v>4514.9296450000002</c:v>
                </c:pt>
                <c:pt idx="180">
                  <c:v>4304.9791439999999</c:v>
                </c:pt>
                <c:pt idx="181">
                  <c:v>4094.969509</c:v>
                </c:pt>
                <c:pt idx="182">
                  <c:v>3884.992565</c:v>
                </c:pt>
                <c:pt idx="183">
                  <c:v>3674.9898680000001</c:v>
                </c:pt>
                <c:pt idx="184">
                  <c:v>3464.9919089999999</c:v>
                </c:pt>
                <c:pt idx="185">
                  <c:v>3254.9458949999998</c:v>
                </c:pt>
                <c:pt idx="186">
                  <c:v>3044.956596</c:v>
                </c:pt>
                <c:pt idx="187">
                  <c:v>2834.9558350000002</c:v>
                </c:pt>
                <c:pt idx="188">
                  <c:v>2624.989748</c:v>
                </c:pt>
                <c:pt idx="189">
                  <c:v>2414.981483</c:v>
                </c:pt>
                <c:pt idx="190">
                  <c:v>2204.9746960000002</c:v>
                </c:pt>
                <c:pt idx="191">
                  <c:v>1994.965406</c:v>
                </c:pt>
                <c:pt idx="192">
                  <c:v>1784.9791769999999</c:v>
                </c:pt>
                <c:pt idx="193">
                  <c:v>1574.989405</c:v>
                </c:pt>
                <c:pt idx="194">
                  <c:v>1364.9858999999999</c:v>
                </c:pt>
                <c:pt idx="195">
                  <c:v>1154.9954439999999</c:v>
                </c:pt>
                <c:pt idx="196">
                  <c:v>944.99554799999999</c:v>
                </c:pt>
                <c:pt idx="197">
                  <c:v>734.99254099999996</c:v>
                </c:pt>
                <c:pt idx="198">
                  <c:v>524.99699499999997</c:v>
                </c:pt>
              </c:numCache>
            </c:numRef>
          </c:xVal>
          <c:yVal>
            <c:numRef>
              <c:f>fft!$B$2:$B$201</c:f>
              <c:numCache>
                <c:formatCode>General</c:formatCode>
                <c:ptCount val="200"/>
                <c:pt idx="0">
                  <c:v>1983.06512</c:v>
                </c:pt>
                <c:pt idx="1">
                  <c:v>2028.6110229999999</c:v>
                </c:pt>
                <c:pt idx="2">
                  <c:v>2001.872251</c:v>
                </c:pt>
                <c:pt idx="3">
                  <c:v>1971.3846129999999</c:v>
                </c:pt>
                <c:pt idx="4">
                  <c:v>1997.4153449999999</c:v>
                </c:pt>
                <c:pt idx="5">
                  <c:v>1976.441558</c:v>
                </c:pt>
                <c:pt idx="6">
                  <c:v>2011.845495</c:v>
                </c:pt>
                <c:pt idx="7">
                  <c:v>1983.1860529999999</c:v>
                </c:pt>
                <c:pt idx="8">
                  <c:v>2044.4261469999999</c:v>
                </c:pt>
                <c:pt idx="9">
                  <c:v>1976.694524</c:v>
                </c:pt>
                <c:pt idx="10">
                  <c:v>1999.045955</c:v>
                </c:pt>
                <c:pt idx="11">
                  <c:v>1974.814451</c:v>
                </c:pt>
                <c:pt idx="12">
                  <c:v>2034.991941</c:v>
                </c:pt>
                <c:pt idx="13">
                  <c:v>1973.592834</c:v>
                </c:pt>
                <c:pt idx="14">
                  <c:v>2019.8271279999999</c:v>
                </c:pt>
                <c:pt idx="15">
                  <c:v>2052.1139469999998</c:v>
                </c:pt>
                <c:pt idx="16">
                  <c:v>1996.9803159999999</c:v>
                </c:pt>
                <c:pt idx="17">
                  <c:v>1981.8077479999999</c:v>
                </c:pt>
                <c:pt idx="18">
                  <c:v>2007.326239</c:v>
                </c:pt>
                <c:pt idx="19">
                  <c:v>1983.0024470000001</c:v>
                </c:pt>
                <c:pt idx="20">
                  <c:v>2025.5795250000001</c:v>
                </c:pt>
                <c:pt idx="21">
                  <c:v>1977.3609469999999</c:v>
                </c:pt>
                <c:pt idx="22">
                  <c:v>2004.3522</c:v>
                </c:pt>
                <c:pt idx="23">
                  <c:v>1993.37328</c:v>
                </c:pt>
                <c:pt idx="24">
                  <c:v>2002.997486</c:v>
                </c:pt>
                <c:pt idx="25">
                  <c:v>1977.0061820000001</c:v>
                </c:pt>
                <c:pt idx="26">
                  <c:v>2004.026339</c:v>
                </c:pt>
                <c:pt idx="27">
                  <c:v>1986.3946860000001</c:v>
                </c:pt>
                <c:pt idx="28">
                  <c:v>1968.845239</c:v>
                </c:pt>
                <c:pt idx="29">
                  <c:v>1998.0007499999999</c:v>
                </c:pt>
                <c:pt idx="30">
                  <c:v>2002.684348</c:v>
                </c:pt>
                <c:pt idx="31">
                  <c:v>1997.9264020000001</c:v>
                </c:pt>
                <c:pt idx="32">
                  <c:v>1987.0689010000001</c:v>
                </c:pt>
                <c:pt idx="33">
                  <c:v>1970.779256</c:v>
                </c:pt>
                <c:pt idx="34">
                  <c:v>1975.493753</c:v>
                </c:pt>
                <c:pt idx="35">
                  <c:v>1960.5111400000001</c:v>
                </c:pt>
                <c:pt idx="36">
                  <c:v>2001.244524</c:v>
                </c:pt>
                <c:pt idx="37">
                  <c:v>1977.8080050000001</c:v>
                </c:pt>
                <c:pt idx="38">
                  <c:v>2000.0970050000001</c:v>
                </c:pt>
                <c:pt idx="39">
                  <c:v>1985.3252199999999</c:v>
                </c:pt>
                <c:pt idx="40">
                  <c:v>1980.636064</c:v>
                </c:pt>
                <c:pt idx="41">
                  <c:v>1978.408637</c:v>
                </c:pt>
                <c:pt idx="42">
                  <c:v>2012.210597</c:v>
                </c:pt>
                <c:pt idx="43">
                  <c:v>2041.575928</c:v>
                </c:pt>
                <c:pt idx="44">
                  <c:v>2002.282101</c:v>
                </c:pt>
                <c:pt idx="45">
                  <c:v>1983.7210889999999</c:v>
                </c:pt>
                <c:pt idx="46">
                  <c:v>1977.326491</c:v>
                </c:pt>
                <c:pt idx="47">
                  <c:v>2004.1992990000001</c:v>
                </c:pt>
                <c:pt idx="48">
                  <c:v>1968.764324</c:v>
                </c:pt>
                <c:pt idx="49">
                  <c:v>2003.531475</c:v>
                </c:pt>
                <c:pt idx="50">
                  <c:v>1991.724385</c:v>
                </c:pt>
                <c:pt idx="51">
                  <c:v>1976.6874419999999</c:v>
                </c:pt>
                <c:pt idx="52">
                  <c:v>2002.7086629999999</c:v>
                </c:pt>
                <c:pt idx="53">
                  <c:v>2008.302322</c:v>
                </c:pt>
                <c:pt idx="54">
                  <c:v>1989.896054</c:v>
                </c:pt>
                <c:pt idx="55">
                  <c:v>1962.7959390000001</c:v>
                </c:pt>
                <c:pt idx="56">
                  <c:v>2009.477954</c:v>
                </c:pt>
                <c:pt idx="57">
                  <c:v>1997.0119709999999</c:v>
                </c:pt>
                <c:pt idx="58">
                  <c:v>2007.9220049999999</c:v>
                </c:pt>
                <c:pt idx="59">
                  <c:v>1988.2958960000001</c:v>
                </c:pt>
                <c:pt idx="60">
                  <c:v>2006.5710180000001</c:v>
                </c:pt>
                <c:pt idx="61">
                  <c:v>2032.025742</c:v>
                </c:pt>
                <c:pt idx="62">
                  <c:v>1961.942485</c:v>
                </c:pt>
                <c:pt idx="63">
                  <c:v>2015.737112</c:v>
                </c:pt>
                <c:pt idx="64">
                  <c:v>1980.058583</c:v>
                </c:pt>
                <c:pt idx="65">
                  <c:v>2031.5479069999999</c:v>
                </c:pt>
                <c:pt idx="66">
                  <c:v>1994.687897</c:v>
                </c:pt>
                <c:pt idx="67">
                  <c:v>2005.801027</c:v>
                </c:pt>
                <c:pt idx="68">
                  <c:v>1989.654542</c:v>
                </c:pt>
                <c:pt idx="69">
                  <c:v>2046.1676809999999</c:v>
                </c:pt>
                <c:pt idx="70">
                  <c:v>1989.5976370000001</c:v>
                </c:pt>
                <c:pt idx="71">
                  <c:v>2031.6874680000001</c:v>
                </c:pt>
                <c:pt idx="72">
                  <c:v>1963.730873</c:v>
                </c:pt>
                <c:pt idx="73">
                  <c:v>2018.7488780000001</c:v>
                </c:pt>
                <c:pt idx="74">
                  <c:v>1995.0520220000001</c:v>
                </c:pt>
                <c:pt idx="75">
                  <c:v>2042.6124709999999</c:v>
                </c:pt>
                <c:pt idx="76">
                  <c:v>1984.311537</c:v>
                </c:pt>
                <c:pt idx="77">
                  <c:v>1988.056008</c:v>
                </c:pt>
                <c:pt idx="78">
                  <c:v>1977.743219</c:v>
                </c:pt>
                <c:pt idx="79">
                  <c:v>2073.2795470000001</c:v>
                </c:pt>
                <c:pt idx="80">
                  <c:v>1982.403198</c:v>
                </c:pt>
                <c:pt idx="81">
                  <c:v>2007.3892000000001</c:v>
                </c:pt>
                <c:pt idx="82">
                  <c:v>2022.4169750000001</c:v>
                </c:pt>
                <c:pt idx="83">
                  <c:v>2057.1023319999999</c:v>
                </c:pt>
                <c:pt idx="84">
                  <c:v>2029.8857539999999</c:v>
                </c:pt>
                <c:pt idx="85">
                  <c:v>2096.9982260000002</c:v>
                </c:pt>
                <c:pt idx="86">
                  <c:v>2016.101341</c:v>
                </c:pt>
                <c:pt idx="87">
                  <c:v>2091.857927</c:v>
                </c:pt>
                <c:pt idx="88">
                  <c:v>2047.0970500000001</c:v>
                </c:pt>
                <c:pt idx="89">
                  <c:v>2093.7686440000002</c:v>
                </c:pt>
                <c:pt idx="90">
                  <c:v>2040.5698440000001</c:v>
                </c:pt>
                <c:pt idx="91">
                  <c:v>2091.2736380000001</c:v>
                </c:pt>
                <c:pt idx="92">
                  <c:v>2040.37572</c:v>
                </c:pt>
                <c:pt idx="93">
                  <c:v>2105.2554019999998</c:v>
                </c:pt>
                <c:pt idx="94">
                  <c:v>2105.026065</c:v>
                </c:pt>
                <c:pt idx="95">
                  <c:v>2069.1223960000002</c:v>
                </c:pt>
                <c:pt idx="96">
                  <c:v>2058.9765520000001</c:v>
                </c:pt>
                <c:pt idx="97">
                  <c:v>2110.000665</c:v>
                </c:pt>
                <c:pt idx="98">
                  <c:v>2054.4506459999998</c:v>
                </c:pt>
                <c:pt idx="99">
                  <c:v>2084.3271880000002</c:v>
                </c:pt>
                <c:pt idx="100">
                  <c:v>2041.4988229999999</c:v>
                </c:pt>
                <c:pt idx="101">
                  <c:v>2033.7203549999999</c:v>
                </c:pt>
                <c:pt idx="102">
                  <c:v>2046.496922</c:v>
                </c:pt>
                <c:pt idx="103">
                  <c:v>1987.9774580000001</c:v>
                </c:pt>
                <c:pt idx="104">
                  <c:v>2033.0099829999999</c:v>
                </c:pt>
                <c:pt idx="105">
                  <c:v>2034.6071420000001</c:v>
                </c:pt>
                <c:pt idx="106">
                  <c:v>1998.5555440000001</c:v>
                </c:pt>
                <c:pt idx="107">
                  <c:v>1976.503573</c:v>
                </c:pt>
                <c:pt idx="108">
                  <c:v>1949.8477230000001</c:v>
                </c:pt>
                <c:pt idx="109">
                  <c:v>1940.9992050000001</c:v>
                </c:pt>
                <c:pt idx="110">
                  <c:v>1907.7445729999999</c:v>
                </c:pt>
                <c:pt idx="111">
                  <c:v>1829.9230620000001</c:v>
                </c:pt>
                <c:pt idx="112">
                  <c:v>1879.3451050000001</c:v>
                </c:pt>
                <c:pt idx="113">
                  <c:v>1845.9099020000001</c:v>
                </c:pt>
                <c:pt idx="114">
                  <c:v>1830.821142</c:v>
                </c:pt>
                <c:pt idx="115">
                  <c:v>1802.5758129999999</c:v>
                </c:pt>
                <c:pt idx="116">
                  <c:v>1781.393413</c:v>
                </c:pt>
                <c:pt idx="117">
                  <c:v>1760.714498</c:v>
                </c:pt>
                <c:pt idx="118">
                  <c:v>1712.9212500000001</c:v>
                </c:pt>
                <c:pt idx="119">
                  <c:v>1717.122339</c:v>
                </c:pt>
                <c:pt idx="120">
                  <c:v>1696.7029030000001</c:v>
                </c:pt>
                <c:pt idx="121">
                  <c:v>1675.9928689999999</c:v>
                </c:pt>
                <c:pt idx="122">
                  <c:v>1636.7584859999999</c:v>
                </c:pt>
                <c:pt idx="123">
                  <c:v>1593.1737290000001</c:v>
                </c:pt>
                <c:pt idx="124">
                  <c:v>1599.7038950000001</c:v>
                </c:pt>
                <c:pt idx="125">
                  <c:v>1590.872844</c:v>
                </c:pt>
                <c:pt idx="126">
                  <c:v>1558.8627039999999</c:v>
                </c:pt>
                <c:pt idx="127">
                  <c:v>1546.969574</c:v>
                </c:pt>
                <c:pt idx="128">
                  <c:v>1544.828311</c:v>
                </c:pt>
                <c:pt idx="129">
                  <c:v>1509.5756630000001</c:v>
                </c:pt>
                <c:pt idx="130">
                  <c:v>1487.522199</c:v>
                </c:pt>
                <c:pt idx="131">
                  <c:v>1464.296069</c:v>
                </c:pt>
                <c:pt idx="132">
                  <c:v>1448.340107</c:v>
                </c:pt>
                <c:pt idx="133">
                  <c:v>1422.263563</c:v>
                </c:pt>
                <c:pt idx="134">
                  <c:v>1416.1208180000001</c:v>
                </c:pt>
                <c:pt idx="135">
                  <c:v>1364.3839840000001</c:v>
                </c:pt>
                <c:pt idx="136">
                  <c:v>1358.0773899999999</c:v>
                </c:pt>
                <c:pt idx="137">
                  <c:v>1337.6053099999999</c:v>
                </c:pt>
                <c:pt idx="138">
                  <c:v>1316.5534210000001</c:v>
                </c:pt>
                <c:pt idx="139">
                  <c:v>1295.026241</c:v>
                </c:pt>
                <c:pt idx="140">
                  <c:v>1276.9347439999999</c:v>
                </c:pt>
                <c:pt idx="141">
                  <c:v>1253.2006550000001</c:v>
                </c:pt>
                <c:pt idx="142">
                  <c:v>1230.827174</c:v>
                </c:pt>
                <c:pt idx="143">
                  <c:v>1214.8782490000001</c:v>
                </c:pt>
                <c:pt idx="144">
                  <c:v>1189.977533</c:v>
                </c:pt>
                <c:pt idx="145">
                  <c:v>1171.1109469999999</c:v>
                </c:pt>
                <c:pt idx="146">
                  <c:v>1154.6217489999999</c:v>
                </c:pt>
                <c:pt idx="147">
                  <c:v>1132.2477389999999</c:v>
                </c:pt>
                <c:pt idx="148">
                  <c:v>1112.2086449999999</c:v>
                </c:pt>
                <c:pt idx="149">
                  <c:v>1085.2362900000001</c:v>
                </c:pt>
                <c:pt idx="150">
                  <c:v>1063.358346</c:v>
                </c:pt>
                <c:pt idx="151">
                  <c:v>1046.063881</c:v>
                </c:pt>
                <c:pt idx="152">
                  <c:v>1021.025337</c:v>
                </c:pt>
                <c:pt idx="153">
                  <c:v>992.42679099999998</c:v>
                </c:pt>
                <c:pt idx="154">
                  <c:v>985.60541799999999</c:v>
                </c:pt>
                <c:pt idx="155">
                  <c:v>957.47723900000005</c:v>
                </c:pt>
                <c:pt idx="156">
                  <c:v>942.10094900000001</c:v>
                </c:pt>
                <c:pt idx="157">
                  <c:v>915.61361599999998</c:v>
                </c:pt>
                <c:pt idx="158">
                  <c:v>902.80477199999996</c:v>
                </c:pt>
                <c:pt idx="159">
                  <c:v>878.09013600000003</c:v>
                </c:pt>
                <c:pt idx="160">
                  <c:v>854.17060300000003</c:v>
                </c:pt>
                <c:pt idx="161">
                  <c:v>831.19055000000003</c:v>
                </c:pt>
                <c:pt idx="162">
                  <c:v>817.43507299999999</c:v>
                </c:pt>
                <c:pt idx="163">
                  <c:v>789.89725399999998</c:v>
                </c:pt>
                <c:pt idx="164">
                  <c:v>765.95139300000005</c:v>
                </c:pt>
                <c:pt idx="165">
                  <c:v>747.01542800000004</c:v>
                </c:pt>
                <c:pt idx="166">
                  <c:v>725.98387500000001</c:v>
                </c:pt>
                <c:pt idx="167">
                  <c:v>704.84441800000002</c:v>
                </c:pt>
                <c:pt idx="168">
                  <c:v>683.53026999999997</c:v>
                </c:pt>
                <c:pt idx="169">
                  <c:v>663.29689699999994</c:v>
                </c:pt>
                <c:pt idx="170">
                  <c:v>642.49184000000002</c:v>
                </c:pt>
                <c:pt idx="171">
                  <c:v>620.72528799999998</c:v>
                </c:pt>
                <c:pt idx="172">
                  <c:v>599.43130499999995</c:v>
                </c:pt>
                <c:pt idx="173">
                  <c:v>580.128826</c:v>
                </c:pt>
                <c:pt idx="174">
                  <c:v>557.56724999999994</c:v>
                </c:pt>
                <c:pt idx="175">
                  <c:v>536.29874400000006</c:v>
                </c:pt>
                <c:pt idx="176">
                  <c:v>515.33783900000003</c:v>
                </c:pt>
                <c:pt idx="177">
                  <c:v>494.52148999999997</c:v>
                </c:pt>
                <c:pt idx="178">
                  <c:v>471.91258900000003</c:v>
                </c:pt>
                <c:pt idx="179">
                  <c:v>452.05524700000001</c:v>
                </c:pt>
                <c:pt idx="180">
                  <c:v>431.03166099999999</c:v>
                </c:pt>
                <c:pt idx="181">
                  <c:v>409.95974699999999</c:v>
                </c:pt>
                <c:pt idx="182">
                  <c:v>388.75991099999999</c:v>
                </c:pt>
                <c:pt idx="183">
                  <c:v>368.33055200000001</c:v>
                </c:pt>
                <c:pt idx="184">
                  <c:v>346.855999</c:v>
                </c:pt>
                <c:pt idx="185">
                  <c:v>325.82461000000001</c:v>
                </c:pt>
                <c:pt idx="186">
                  <c:v>304.77932700000002</c:v>
                </c:pt>
                <c:pt idx="187">
                  <c:v>285.022582</c:v>
                </c:pt>
                <c:pt idx="188">
                  <c:v>263.09530999999998</c:v>
                </c:pt>
                <c:pt idx="189">
                  <c:v>241.63822300000001</c:v>
                </c:pt>
                <c:pt idx="190">
                  <c:v>220.643326</c:v>
                </c:pt>
                <c:pt idx="191">
                  <c:v>199.454263</c:v>
                </c:pt>
                <c:pt idx="192">
                  <c:v>178.59408199999999</c:v>
                </c:pt>
                <c:pt idx="193">
                  <c:v>157.56670500000001</c:v>
                </c:pt>
                <c:pt idx="194">
                  <c:v>136.54566800000001</c:v>
                </c:pt>
                <c:pt idx="195">
                  <c:v>115.53357099999999</c:v>
                </c:pt>
                <c:pt idx="196">
                  <c:v>94.526863000000006</c:v>
                </c:pt>
                <c:pt idx="197">
                  <c:v>73.467153999999994</c:v>
                </c:pt>
                <c:pt idx="198">
                  <c:v>52.505316000000001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fft!$C$1</c:f>
              <c:strCache>
                <c:ptCount val="1"/>
                <c:pt idx="0">
                  <c:v>Natural Bound</c:v>
                </c:pt>
              </c:strCache>
            </c:strRef>
          </c:tx>
          <c:spPr>
            <a:ln w="38100" cap="rnd">
              <a:solidFill>
                <a:schemeClr val="accent4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fft!$A$2:$A$201</c:f>
              <c:numCache>
                <c:formatCode>General</c:formatCode>
                <c:ptCount val="200"/>
                <c:pt idx="0">
                  <c:v>42102.581888000001</c:v>
                </c:pt>
                <c:pt idx="1">
                  <c:v>41893.787727000003</c:v>
                </c:pt>
                <c:pt idx="2">
                  <c:v>41684.273930000003</c:v>
                </c:pt>
                <c:pt idx="3">
                  <c:v>41473.490921999997</c:v>
                </c:pt>
                <c:pt idx="4">
                  <c:v>41263.956244000001</c:v>
                </c:pt>
                <c:pt idx="5">
                  <c:v>41051.440277000002</c:v>
                </c:pt>
                <c:pt idx="6">
                  <c:v>40841.175051999999</c:v>
                </c:pt>
                <c:pt idx="7">
                  <c:v>40630.772427000004</c:v>
                </c:pt>
                <c:pt idx="8">
                  <c:v>40421.811711000002</c:v>
                </c:pt>
                <c:pt idx="9">
                  <c:v>40210.269551999998</c:v>
                </c:pt>
                <c:pt idx="10">
                  <c:v>40003.74035</c:v>
                </c:pt>
                <c:pt idx="11">
                  <c:v>39793.283839000003</c:v>
                </c:pt>
                <c:pt idx="12">
                  <c:v>39580.065401</c:v>
                </c:pt>
                <c:pt idx="13">
                  <c:v>39371.028140000002</c:v>
                </c:pt>
                <c:pt idx="14">
                  <c:v>39162.806885999998</c:v>
                </c:pt>
                <c:pt idx="15">
                  <c:v>38950.460370000001</c:v>
                </c:pt>
                <c:pt idx="16">
                  <c:v>38740.826292999998</c:v>
                </c:pt>
                <c:pt idx="17">
                  <c:v>38530.903350000001</c:v>
                </c:pt>
                <c:pt idx="18">
                  <c:v>38323.995851</c:v>
                </c:pt>
                <c:pt idx="19">
                  <c:v>38113.432721999998</c:v>
                </c:pt>
                <c:pt idx="20">
                  <c:v>37900.806956</c:v>
                </c:pt>
                <c:pt idx="21">
                  <c:v>37691.490439000001</c:v>
                </c:pt>
                <c:pt idx="22">
                  <c:v>37481.171567999998</c:v>
                </c:pt>
                <c:pt idx="23">
                  <c:v>37270.373733</c:v>
                </c:pt>
                <c:pt idx="24">
                  <c:v>37060.877819000001</c:v>
                </c:pt>
                <c:pt idx="25">
                  <c:v>36853.061775000002</c:v>
                </c:pt>
                <c:pt idx="26">
                  <c:v>36642.049316999997</c:v>
                </c:pt>
                <c:pt idx="27">
                  <c:v>36433.016419</c:v>
                </c:pt>
                <c:pt idx="28">
                  <c:v>36222.188716999997</c:v>
                </c:pt>
                <c:pt idx="29">
                  <c:v>36011.241808999999</c:v>
                </c:pt>
                <c:pt idx="30">
                  <c:v>35804.340022999997</c:v>
                </c:pt>
                <c:pt idx="31">
                  <c:v>35592.365970999999</c:v>
                </c:pt>
                <c:pt idx="32">
                  <c:v>35383.020086999997</c:v>
                </c:pt>
                <c:pt idx="33">
                  <c:v>35174.792336999999</c:v>
                </c:pt>
                <c:pt idx="34">
                  <c:v>34963.667286999997</c:v>
                </c:pt>
                <c:pt idx="35">
                  <c:v>34753.023295999999</c:v>
                </c:pt>
                <c:pt idx="36">
                  <c:v>34541.695388</c:v>
                </c:pt>
                <c:pt idx="37">
                  <c:v>34333.990329</c:v>
                </c:pt>
                <c:pt idx="38">
                  <c:v>34121.802894</c:v>
                </c:pt>
                <c:pt idx="39">
                  <c:v>33914.558206000002</c:v>
                </c:pt>
                <c:pt idx="40">
                  <c:v>33701.323704000002</c:v>
                </c:pt>
                <c:pt idx="41">
                  <c:v>33491.882510000003</c:v>
                </c:pt>
                <c:pt idx="42">
                  <c:v>33283.041271000002</c:v>
                </c:pt>
                <c:pt idx="43">
                  <c:v>33071.647036000002</c:v>
                </c:pt>
                <c:pt idx="44">
                  <c:v>32864.709956999999</c:v>
                </c:pt>
                <c:pt idx="45">
                  <c:v>32653.074551999998</c:v>
                </c:pt>
                <c:pt idx="46">
                  <c:v>32444.114506000002</c:v>
                </c:pt>
                <c:pt idx="47">
                  <c:v>32231.583931000001</c:v>
                </c:pt>
                <c:pt idx="48">
                  <c:v>32022.101654999999</c:v>
                </c:pt>
                <c:pt idx="49">
                  <c:v>31814.084851</c:v>
                </c:pt>
                <c:pt idx="50">
                  <c:v>31604.407630000002</c:v>
                </c:pt>
                <c:pt idx="51">
                  <c:v>31391.494709999999</c:v>
                </c:pt>
                <c:pt idx="52">
                  <c:v>31184.482134000002</c:v>
                </c:pt>
                <c:pt idx="53">
                  <c:v>30972.169956999998</c:v>
                </c:pt>
                <c:pt idx="54">
                  <c:v>30763.569089000001</c:v>
                </c:pt>
                <c:pt idx="55">
                  <c:v>30554.368921000001</c:v>
                </c:pt>
                <c:pt idx="56">
                  <c:v>30343.045193999998</c:v>
                </c:pt>
                <c:pt idx="57">
                  <c:v>30133.126269</c:v>
                </c:pt>
                <c:pt idx="58">
                  <c:v>29922.442898000001</c:v>
                </c:pt>
                <c:pt idx="59">
                  <c:v>29712.174451999999</c:v>
                </c:pt>
                <c:pt idx="60">
                  <c:v>29504.573947000001</c:v>
                </c:pt>
                <c:pt idx="61">
                  <c:v>29291.872640000001</c:v>
                </c:pt>
                <c:pt idx="62">
                  <c:v>29082.316588000002</c:v>
                </c:pt>
                <c:pt idx="63">
                  <c:v>28872.220395</c:v>
                </c:pt>
                <c:pt idx="64">
                  <c:v>28664.881203000001</c:v>
                </c:pt>
                <c:pt idx="65">
                  <c:v>28453.49898</c:v>
                </c:pt>
                <c:pt idx="66">
                  <c:v>28243.820428999999</c:v>
                </c:pt>
                <c:pt idx="67">
                  <c:v>28032.793463000002</c:v>
                </c:pt>
                <c:pt idx="68">
                  <c:v>27824.591687</c:v>
                </c:pt>
                <c:pt idx="69">
                  <c:v>27614.530835000001</c:v>
                </c:pt>
                <c:pt idx="70">
                  <c:v>27404.289661999999</c:v>
                </c:pt>
                <c:pt idx="71">
                  <c:v>27194.16087</c:v>
                </c:pt>
                <c:pt idx="72">
                  <c:v>26983.329529999999</c:v>
                </c:pt>
                <c:pt idx="73">
                  <c:v>26774.397918999999</c:v>
                </c:pt>
                <c:pt idx="74">
                  <c:v>26562.947211999999</c:v>
                </c:pt>
                <c:pt idx="75">
                  <c:v>26353.412436999999</c:v>
                </c:pt>
                <c:pt idx="76">
                  <c:v>26143.513181999999</c:v>
                </c:pt>
                <c:pt idx="77">
                  <c:v>25932.580153999999</c:v>
                </c:pt>
                <c:pt idx="78">
                  <c:v>25724.47766</c:v>
                </c:pt>
                <c:pt idx="79">
                  <c:v>25513.580399999999</c:v>
                </c:pt>
                <c:pt idx="80">
                  <c:v>25304.272010000001</c:v>
                </c:pt>
                <c:pt idx="81">
                  <c:v>25093.95333</c:v>
                </c:pt>
                <c:pt idx="82">
                  <c:v>24884.740879000001</c:v>
                </c:pt>
                <c:pt idx="83">
                  <c:v>24674.466677</c:v>
                </c:pt>
                <c:pt idx="84">
                  <c:v>24463.612364000001</c:v>
                </c:pt>
                <c:pt idx="85">
                  <c:v>24254.503720000001</c:v>
                </c:pt>
                <c:pt idx="86">
                  <c:v>24043.786139</c:v>
                </c:pt>
                <c:pt idx="87">
                  <c:v>23834.809279000001</c:v>
                </c:pt>
                <c:pt idx="88">
                  <c:v>23623.209803999998</c:v>
                </c:pt>
                <c:pt idx="89">
                  <c:v>23413.730718999999</c:v>
                </c:pt>
                <c:pt idx="90">
                  <c:v>23204.662512999999</c:v>
                </c:pt>
                <c:pt idx="91">
                  <c:v>22994.006469</c:v>
                </c:pt>
                <c:pt idx="92">
                  <c:v>22784.168420999998</c:v>
                </c:pt>
                <c:pt idx="93">
                  <c:v>22573.50993</c:v>
                </c:pt>
                <c:pt idx="94">
                  <c:v>22363.734967</c:v>
                </c:pt>
                <c:pt idx="95">
                  <c:v>22153.616779</c:v>
                </c:pt>
                <c:pt idx="96">
                  <c:v>21944.508373000001</c:v>
                </c:pt>
                <c:pt idx="97">
                  <c:v>21734.789382999999</c:v>
                </c:pt>
                <c:pt idx="98">
                  <c:v>21524.082622999998</c:v>
                </c:pt>
                <c:pt idx="99">
                  <c:v>21313.713350000002</c:v>
                </c:pt>
                <c:pt idx="100">
                  <c:v>21104.715796</c:v>
                </c:pt>
                <c:pt idx="101">
                  <c:v>20893.472801</c:v>
                </c:pt>
                <c:pt idx="102">
                  <c:v>20683.64889</c:v>
                </c:pt>
                <c:pt idx="103">
                  <c:v>20474.134897</c:v>
                </c:pt>
                <c:pt idx="104">
                  <c:v>20264.197001</c:v>
                </c:pt>
                <c:pt idx="105">
                  <c:v>20054.078329</c:v>
                </c:pt>
                <c:pt idx="106">
                  <c:v>19844.427133000001</c:v>
                </c:pt>
                <c:pt idx="107">
                  <c:v>19633.831496999999</c:v>
                </c:pt>
                <c:pt idx="108">
                  <c:v>19424.205838000002</c:v>
                </c:pt>
                <c:pt idx="109">
                  <c:v>19214.547718000002</c:v>
                </c:pt>
                <c:pt idx="110">
                  <c:v>19004.889721</c:v>
                </c:pt>
                <c:pt idx="111">
                  <c:v>18794.808733000002</c:v>
                </c:pt>
                <c:pt idx="112">
                  <c:v>18583.800571</c:v>
                </c:pt>
                <c:pt idx="113">
                  <c:v>18373.906939</c:v>
                </c:pt>
                <c:pt idx="114">
                  <c:v>18164.961922999999</c:v>
                </c:pt>
                <c:pt idx="115">
                  <c:v>17954.314573</c:v>
                </c:pt>
                <c:pt idx="116">
                  <c:v>17744.428111000001</c:v>
                </c:pt>
                <c:pt idx="117">
                  <c:v>17534.738508999999</c:v>
                </c:pt>
                <c:pt idx="118">
                  <c:v>17324.075636000001</c:v>
                </c:pt>
                <c:pt idx="119">
                  <c:v>17114.386138999998</c:v>
                </c:pt>
                <c:pt idx="120">
                  <c:v>16904.609612</c:v>
                </c:pt>
                <c:pt idx="121">
                  <c:v>16694.753851000001</c:v>
                </c:pt>
                <c:pt idx="122">
                  <c:v>16484.38882</c:v>
                </c:pt>
                <c:pt idx="123">
                  <c:v>16274.152749999999</c:v>
                </c:pt>
                <c:pt idx="124">
                  <c:v>16064.460252999999</c:v>
                </c:pt>
                <c:pt idx="125">
                  <c:v>15854.482801</c:v>
                </c:pt>
                <c:pt idx="126">
                  <c:v>15644.141157</c:v>
                </c:pt>
                <c:pt idx="127">
                  <c:v>15434.692056</c:v>
                </c:pt>
                <c:pt idx="128">
                  <c:v>15224.946684</c:v>
                </c:pt>
                <c:pt idx="129">
                  <c:v>15014.655712</c:v>
                </c:pt>
                <c:pt idx="130">
                  <c:v>14804.488684</c:v>
                </c:pt>
                <c:pt idx="131">
                  <c:v>14594.370896</c:v>
                </c:pt>
                <c:pt idx="132">
                  <c:v>14384.360172999999</c:v>
                </c:pt>
                <c:pt idx="133">
                  <c:v>14174.755062</c:v>
                </c:pt>
                <c:pt idx="134">
                  <c:v>13964.325338000001</c:v>
                </c:pt>
                <c:pt idx="135">
                  <c:v>13754.932325</c:v>
                </c:pt>
                <c:pt idx="136">
                  <c:v>13544.395651000001</c:v>
                </c:pt>
                <c:pt idx="137">
                  <c:v>13334.850173000001</c:v>
                </c:pt>
                <c:pt idx="138">
                  <c:v>13124.65353</c:v>
                </c:pt>
                <c:pt idx="139">
                  <c:v>12914.782454</c:v>
                </c:pt>
                <c:pt idx="140">
                  <c:v>12704.466478</c:v>
                </c:pt>
                <c:pt idx="141">
                  <c:v>12494.79221</c:v>
                </c:pt>
                <c:pt idx="142">
                  <c:v>12284.821749999999</c:v>
                </c:pt>
                <c:pt idx="143">
                  <c:v>12074.822846999999</c:v>
                </c:pt>
                <c:pt idx="144">
                  <c:v>11864.580349</c:v>
                </c:pt>
                <c:pt idx="145">
                  <c:v>11654.712815999999</c:v>
                </c:pt>
                <c:pt idx="146">
                  <c:v>11444.767409</c:v>
                </c:pt>
                <c:pt idx="147">
                  <c:v>11234.603590000001</c:v>
                </c:pt>
                <c:pt idx="148">
                  <c:v>11024.710303</c:v>
                </c:pt>
                <c:pt idx="149">
                  <c:v>10814.870772</c:v>
                </c:pt>
                <c:pt idx="150">
                  <c:v>10604.775078000001</c:v>
                </c:pt>
                <c:pt idx="151">
                  <c:v>10394.886807000001</c:v>
                </c:pt>
                <c:pt idx="152">
                  <c:v>10184.780564000001</c:v>
                </c:pt>
                <c:pt idx="153">
                  <c:v>9974.8198140000004</c:v>
                </c:pt>
                <c:pt idx="154">
                  <c:v>9764.8490089999996</c:v>
                </c:pt>
                <c:pt idx="155">
                  <c:v>9554.8947810000009</c:v>
                </c:pt>
                <c:pt idx="156">
                  <c:v>9344.9581500000004</c:v>
                </c:pt>
                <c:pt idx="157">
                  <c:v>9134.7819959999997</c:v>
                </c:pt>
                <c:pt idx="158">
                  <c:v>8924.8266870000007</c:v>
                </c:pt>
                <c:pt idx="159">
                  <c:v>8714.8883960000003</c:v>
                </c:pt>
                <c:pt idx="160">
                  <c:v>8504.7745269999996</c:v>
                </c:pt>
                <c:pt idx="161">
                  <c:v>8294.8250399999997</c:v>
                </c:pt>
                <c:pt idx="162">
                  <c:v>8084.8500979999999</c:v>
                </c:pt>
                <c:pt idx="163">
                  <c:v>7874.855552</c:v>
                </c:pt>
                <c:pt idx="164">
                  <c:v>7664.8362559999996</c:v>
                </c:pt>
                <c:pt idx="165">
                  <c:v>7454.8541020000002</c:v>
                </c:pt>
                <c:pt idx="166">
                  <c:v>7244.8271139999997</c:v>
                </c:pt>
                <c:pt idx="167">
                  <c:v>7034.9377430000004</c:v>
                </c:pt>
                <c:pt idx="168">
                  <c:v>6824.8228360000003</c:v>
                </c:pt>
                <c:pt idx="169">
                  <c:v>6614.9299220000003</c:v>
                </c:pt>
                <c:pt idx="170">
                  <c:v>6404.8930819999996</c:v>
                </c:pt>
                <c:pt idx="171">
                  <c:v>6194.9592389999998</c:v>
                </c:pt>
                <c:pt idx="172">
                  <c:v>5984.9423340000003</c:v>
                </c:pt>
                <c:pt idx="173">
                  <c:v>5774.9117690000003</c:v>
                </c:pt>
                <c:pt idx="174">
                  <c:v>5564.9649840000002</c:v>
                </c:pt>
                <c:pt idx="175">
                  <c:v>5354.9643550000001</c:v>
                </c:pt>
                <c:pt idx="176">
                  <c:v>5144.905127</c:v>
                </c:pt>
                <c:pt idx="177">
                  <c:v>4934.9765939999997</c:v>
                </c:pt>
                <c:pt idx="178">
                  <c:v>4724.9143080000003</c:v>
                </c:pt>
                <c:pt idx="179">
                  <c:v>4514.9296450000002</c:v>
                </c:pt>
                <c:pt idx="180">
                  <c:v>4304.9791439999999</c:v>
                </c:pt>
                <c:pt idx="181">
                  <c:v>4094.969509</c:v>
                </c:pt>
                <c:pt idx="182">
                  <c:v>3884.992565</c:v>
                </c:pt>
                <c:pt idx="183">
                  <c:v>3674.9898680000001</c:v>
                </c:pt>
                <c:pt idx="184">
                  <c:v>3464.9919089999999</c:v>
                </c:pt>
                <c:pt idx="185">
                  <c:v>3254.9458949999998</c:v>
                </c:pt>
                <c:pt idx="186">
                  <c:v>3044.956596</c:v>
                </c:pt>
                <c:pt idx="187">
                  <c:v>2834.9558350000002</c:v>
                </c:pt>
                <c:pt idx="188">
                  <c:v>2624.989748</c:v>
                </c:pt>
                <c:pt idx="189">
                  <c:v>2414.981483</c:v>
                </c:pt>
                <c:pt idx="190">
                  <c:v>2204.9746960000002</c:v>
                </c:pt>
                <c:pt idx="191">
                  <c:v>1994.965406</c:v>
                </c:pt>
                <c:pt idx="192">
                  <c:v>1784.9791769999999</c:v>
                </c:pt>
                <c:pt idx="193">
                  <c:v>1574.989405</c:v>
                </c:pt>
                <c:pt idx="194">
                  <c:v>1364.9858999999999</c:v>
                </c:pt>
                <c:pt idx="195">
                  <c:v>1154.9954439999999</c:v>
                </c:pt>
                <c:pt idx="196">
                  <c:v>944.99554799999999</c:v>
                </c:pt>
                <c:pt idx="197">
                  <c:v>734.99254099999996</c:v>
                </c:pt>
                <c:pt idx="198">
                  <c:v>524.99699499999997</c:v>
                </c:pt>
              </c:numCache>
            </c:numRef>
          </c:xVal>
          <c:yVal>
            <c:numRef>
              <c:f>fft!$C$2:$C$201</c:f>
              <c:numCache>
                <c:formatCode>General</c:formatCode>
                <c:ptCount val="200"/>
                <c:pt idx="0">
                  <c:v>2105.2633999999998</c:v>
                </c:pt>
                <c:pt idx="1">
                  <c:v>2105.2633999999998</c:v>
                </c:pt>
                <c:pt idx="2">
                  <c:v>2105.2633999999998</c:v>
                </c:pt>
                <c:pt idx="3">
                  <c:v>2105.2633999999998</c:v>
                </c:pt>
                <c:pt idx="4">
                  <c:v>2105.2633999999998</c:v>
                </c:pt>
                <c:pt idx="5">
                  <c:v>2105.2633999999998</c:v>
                </c:pt>
                <c:pt idx="6">
                  <c:v>2105.2633999999998</c:v>
                </c:pt>
                <c:pt idx="7">
                  <c:v>2105.2633999999998</c:v>
                </c:pt>
                <c:pt idx="8">
                  <c:v>2105.2633999999998</c:v>
                </c:pt>
                <c:pt idx="9">
                  <c:v>2105.2633999999998</c:v>
                </c:pt>
                <c:pt idx="10">
                  <c:v>2105.2633999999998</c:v>
                </c:pt>
                <c:pt idx="11">
                  <c:v>2105.2633999999998</c:v>
                </c:pt>
                <c:pt idx="12">
                  <c:v>2105.2633999999998</c:v>
                </c:pt>
                <c:pt idx="13">
                  <c:v>2105.2633999999998</c:v>
                </c:pt>
                <c:pt idx="14">
                  <c:v>2105.2633999999998</c:v>
                </c:pt>
                <c:pt idx="15">
                  <c:v>2105.2633999999998</c:v>
                </c:pt>
                <c:pt idx="16">
                  <c:v>2105.2633999999998</c:v>
                </c:pt>
                <c:pt idx="17">
                  <c:v>2105.2633999999998</c:v>
                </c:pt>
                <c:pt idx="18">
                  <c:v>2105.2633999999998</c:v>
                </c:pt>
                <c:pt idx="19">
                  <c:v>2105.2633999999998</c:v>
                </c:pt>
                <c:pt idx="20">
                  <c:v>2105.2633999999998</c:v>
                </c:pt>
                <c:pt idx="21">
                  <c:v>2105.2633999999998</c:v>
                </c:pt>
                <c:pt idx="22">
                  <c:v>2105.2633999999998</c:v>
                </c:pt>
                <c:pt idx="23">
                  <c:v>2105.2633999999998</c:v>
                </c:pt>
                <c:pt idx="24">
                  <c:v>2105.2633999999998</c:v>
                </c:pt>
                <c:pt idx="25">
                  <c:v>2105.2633999999998</c:v>
                </c:pt>
                <c:pt idx="26">
                  <c:v>2105.2633999999998</c:v>
                </c:pt>
                <c:pt idx="27">
                  <c:v>2105.2633999999998</c:v>
                </c:pt>
                <c:pt idx="28">
                  <c:v>2105.2633999999998</c:v>
                </c:pt>
                <c:pt idx="29">
                  <c:v>2105.2633999999998</c:v>
                </c:pt>
                <c:pt idx="30">
                  <c:v>2105.2633999999998</c:v>
                </c:pt>
                <c:pt idx="31">
                  <c:v>2105.2633999999998</c:v>
                </c:pt>
                <c:pt idx="32">
                  <c:v>2105.2633999999998</c:v>
                </c:pt>
                <c:pt idx="33">
                  <c:v>2105.2633999999998</c:v>
                </c:pt>
                <c:pt idx="34">
                  <c:v>2105.2633999999998</c:v>
                </c:pt>
                <c:pt idx="35">
                  <c:v>2105.2633999999998</c:v>
                </c:pt>
                <c:pt idx="36">
                  <c:v>2105.2633999999998</c:v>
                </c:pt>
                <c:pt idx="37">
                  <c:v>2105.2633999999998</c:v>
                </c:pt>
                <c:pt idx="38">
                  <c:v>2105.2633999999998</c:v>
                </c:pt>
                <c:pt idx="39">
                  <c:v>2105.2633999999998</c:v>
                </c:pt>
                <c:pt idx="40">
                  <c:v>2105.2633999999998</c:v>
                </c:pt>
                <c:pt idx="41">
                  <c:v>2105.2633999999998</c:v>
                </c:pt>
                <c:pt idx="42">
                  <c:v>2105.2633999999998</c:v>
                </c:pt>
                <c:pt idx="43">
                  <c:v>2105.2633999999998</c:v>
                </c:pt>
                <c:pt idx="44">
                  <c:v>2105.2633999999998</c:v>
                </c:pt>
                <c:pt idx="45">
                  <c:v>2105.2633999999998</c:v>
                </c:pt>
                <c:pt idx="46">
                  <c:v>2105.2633999999998</c:v>
                </c:pt>
                <c:pt idx="47">
                  <c:v>2105.2633999999998</c:v>
                </c:pt>
                <c:pt idx="48">
                  <c:v>2105.2633999999998</c:v>
                </c:pt>
                <c:pt idx="49">
                  <c:v>2105.2633999999998</c:v>
                </c:pt>
                <c:pt idx="50">
                  <c:v>2105.2633999999998</c:v>
                </c:pt>
                <c:pt idx="51">
                  <c:v>2105.2633999999998</c:v>
                </c:pt>
                <c:pt idx="52">
                  <c:v>2105.2633999999998</c:v>
                </c:pt>
                <c:pt idx="53">
                  <c:v>2105.2633999999998</c:v>
                </c:pt>
                <c:pt idx="54">
                  <c:v>2105.2633999999998</c:v>
                </c:pt>
                <c:pt idx="55">
                  <c:v>2105.2633999999998</c:v>
                </c:pt>
                <c:pt idx="56">
                  <c:v>2105.2633999999998</c:v>
                </c:pt>
                <c:pt idx="57">
                  <c:v>2105.2633999999998</c:v>
                </c:pt>
                <c:pt idx="58">
                  <c:v>2105.2633999999998</c:v>
                </c:pt>
                <c:pt idx="59">
                  <c:v>2105.2633999999998</c:v>
                </c:pt>
                <c:pt idx="60">
                  <c:v>2105.2633999999998</c:v>
                </c:pt>
                <c:pt idx="61">
                  <c:v>2105.2633999999998</c:v>
                </c:pt>
                <c:pt idx="62">
                  <c:v>2105.2633999999998</c:v>
                </c:pt>
                <c:pt idx="63">
                  <c:v>2105.2633999999998</c:v>
                </c:pt>
                <c:pt idx="64">
                  <c:v>2105.2633999999998</c:v>
                </c:pt>
                <c:pt idx="65">
                  <c:v>2105.2633999999998</c:v>
                </c:pt>
                <c:pt idx="66">
                  <c:v>2105.2633999999998</c:v>
                </c:pt>
                <c:pt idx="67">
                  <c:v>2105.2633999999998</c:v>
                </c:pt>
                <c:pt idx="68">
                  <c:v>2105.2633999999998</c:v>
                </c:pt>
                <c:pt idx="69">
                  <c:v>2105.2633999999998</c:v>
                </c:pt>
                <c:pt idx="70">
                  <c:v>2105.2633999999998</c:v>
                </c:pt>
                <c:pt idx="71">
                  <c:v>2105.2633999999998</c:v>
                </c:pt>
                <c:pt idx="72">
                  <c:v>2105.2633999999998</c:v>
                </c:pt>
                <c:pt idx="73">
                  <c:v>2105.2633999999998</c:v>
                </c:pt>
                <c:pt idx="74">
                  <c:v>2105.2633999999998</c:v>
                </c:pt>
                <c:pt idx="75">
                  <c:v>2105.2633999999998</c:v>
                </c:pt>
                <c:pt idx="76">
                  <c:v>2105.2633999999998</c:v>
                </c:pt>
                <c:pt idx="77">
                  <c:v>2105.2633999999998</c:v>
                </c:pt>
                <c:pt idx="78">
                  <c:v>2105.2633999999998</c:v>
                </c:pt>
                <c:pt idx="79">
                  <c:v>2105.2633999999998</c:v>
                </c:pt>
                <c:pt idx="80">
                  <c:v>2105.2633999999998</c:v>
                </c:pt>
                <c:pt idx="81">
                  <c:v>2105.2633999999998</c:v>
                </c:pt>
                <c:pt idx="82">
                  <c:v>2105.2633999999998</c:v>
                </c:pt>
                <c:pt idx="83">
                  <c:v>2105.2633999999998</c:v>
                </c:pt>
                <c:pt idx="84">
                  <c:v>2105.2633999999998</c:v>
                </c:pt>
                <c:pt idx="85">
                  <c:v>2105.2633999999998</c:v>
                </c:pt>
                <c:pt idx="86">
                  <c:v>2105.2633999999998</c:v>
                </c:pt>
                <c:pt idx="87">
                  <c:v>2105.2633999999998</c:v>
                </c:pt>
                <c:pt idx="88">
                  <c:v>2105.2633999999998</c:v>
                </c:pt>
                <c:pt idx="89">
                  <c:v>2105.2633999999998</c:v>
                </c:pt>
                <c:pt idx="90">
                  <c:v>2105.2633999999998</c:v>
                </c:pt>
                <c:pt idx="91">
                  <c:v>2105.2633999999998</c:v>
                </c:pt>
                <c:pt idx="92">
                  <c:v>2105.2633999999998</c:v>
                </c:pt>
                <c:pt idx="93">
                  <c:v>2105.2633999999998</c:v>
                </c:pt>
                <c:pt idx="94">
                  <c:v>2105.2633999999998</c:v>
                </c:pt>
                <c:pt idx="95">
                  <c:v>2105.2633999999998</c:v>
                </c:pt>
                <c:pt idx="96">
                  <c:v>2105.2633999999998</c:v>
                </c:pt>
                <c:pt idx="97">
                  <c:v>2105.2633999999998</c:v>
                </c:pt>
                <c:pt idx="98">
                  <c:v>2105.2633999999998</c:v>
                </c:pt>
                <c:pt idx="99">
                  <c:v>2105.2633999999998</c:v>
                </c:pt>
                <c:pt idx="100">
                  <c:v>2105.2633999999998</c:v>
                </c:pt>
                <c:pt idx="101">
                  <c:v>2105.2633999999998</c:v>
                </c:pt>
                <c:pt idx="102">
                  <c:v>2105.2633999999998</c:v>
                </c:pt>
                <c:pt idx="103">
                  <c:v>2105.2633999999998</c:v>
                </c:pt>
                <c:pt idx="104">
                  <c:v>2105.2633999999998</c:v>
                </c:pt>
                <c:pt idx="105">
                  <c:v>2105.2633999999998</c:v>
                </c:pt>
                <c:pt idx="106">
                  <c:v>2105.2633999999998</c:v>
                </c:pt>
                <c:pt idx="107">
                  <c:v>2105.2633999999998</c:v>
                </c:pt>
                <c:pt idx="108">
                  <c:v>2105.2633999999998</c:v>
                </c:pt>
                <c:pt idx="109">
                  <c:v>2105.2633999999998</c:v>
                </c:pt>
                <c:pt idx="110">
                  <c:v>2105.2633999999998</c:v>
                </c:pt>
                <c:pt idx="111">
                  <c:v>2105.2633999999998</c:v>
                </c:pt>
                <c:pt idx="112">
                  <c:v>2105.2633999999998</c:v>
                </c:pt>
                <c:pt idx="113">
                  <c:v>2105.2633999999998</c:v>
                </c:pt>
                <c:pt idx="114">
                  <c:v>2105.2633999999998</c:v>
                </c:pt>
                <c:pt idx="115">
                  <c:v>2105.2633999999998</c:v>
                </c:pt>
                <c:pt idx="116">
                  <c:v>2105.2633999999998</c:v>
                </c:pt>
                <c:pt idx="117">
                  <c:v>2105.2633999999998</c:v>
                </c:pt>
                <c:pt idx="118">
                  <c:v>2105.2633999999998</c:v>
                </c:pt>
                <c:pt idx="119">
                  <c:v>2105.2633999999998</c:v>
                </c:pt>
                <c:pt idx="120">
                  <c:v>2105.2633999999998</c:v>
                </c:pt>
                <c:pt idx="121">
                  <c:v>2105.2633999999998</c:v>
                </c:pt>
                <c:pt idx="122">
                  <c:v>2105.2633999999998</c:v>
                </c:pt>
                <c:pt idx="123">
                  <c:v>2105.2633999999998</c:v>
                </c:pt>
                <c:pt idx="124">
                  <c:v>2105.2633999999998</c:v>
                </c:pt>
                <c:pt idx="125">
                  <c:v>2105.2633999999998</c:v>
                </c:pt>
                <c:pt idx="126">
                  <c:v>2105.2633999999998</c:v>
                </c:pt>
                <c:pt idx="127">
                  <c:v>2105.2633999999998</c:v>
                </c:pt>
                <c:pt idx="128">
                  <c:v>2105.2633999999998</c:v>
                </c:pt>
                <c:pt idx="129">
                  <c:v>2105.2633999999998</c:v>
                </c:pt>
                <c:pt idx="130">
                  <c:v>2105.2633999999998</c:v>
                </c:pt>
                <c:pt idx="131">
                  <c:v>2105.2633999999998</c:v>
                </c:pt>
                <c:pt idx="132">
                  <c:v>2105.2633999999998</c:v>
                </c:pt>
                <c:pt idx="133">
                  <c:v>2105.2633999999998</c:v>
                </c:pt>
                <c:pt idx="134">
                  <c:v>2105.2633999999998</c:v>
                </c:pt>
                <c:pt idx="135">
                  <c:v>2105.2633999999998</c:v>
                </c:pt>
                <c:pt idx="136">
                  <c:v>2105.2633999999998</c:v>
                </c:pt>
                <c:pt idx="137">
                  <c:v>2105.2633999999998</c:v>
                </c:pt>
                <c:pt idx="138">
                  <c:v>2105.2633999999998</c:v>
                </c:pt>
                <c:pt idx="139">
                  <c:v>2105.2633999999998</c:v>
                </c:pt>
                <c:pt idx="140">
                  <c:v>2105.2633999999998</c:v>
                </c:pt>
                <c:pt idx="141">
                  <c:v>2105.2633999999998</c:v>
                </c:pt>
                <c:pt idx="142">
                  <c:v>2105.2633999999998</c:v>
                </c:pt>
                <c:pt idx="143">
                  <c:v>2105.2633999999998</c:v>
                </c:pt>
                <c:pt idx="144">
                  <c:v>2105.2633999999998</c:v>
                </c:pt>
                <c:pt idx="145">
                  <c:v>2105.2633999999998</c:v>
                </c:pt>
                <c:pt idx="146">
                  <c:v>2105.2633999999998</c:v>
                </c:pt>
                <c:pt idx="147">
                  <c:v>2105.2633999999998</c:v>
                </c:pt>
                <c:pt idx="148">
                  <c:v>2105.2633999999998</c:v>
                </c:pt>
                <c:pt idx="149">
                  <c:v>2105.2633999999998</c:v>
                </c:pt>
                <c:pt idx="150">
                  <c:v>2105.2633999999998</c:v>
                </c:pt>
                <c:pt idx="151">
                  <c:v>2105.2633999999998</c:v>
                </c:pt>
                <c:pt idx="152">
                  <c:v>2105.2633999999998</c:v>
                </c:pt>
                <c:pt idx="153">
                  <c:v>2105.2633999999998</c:v>
                </c:pt>
                <c:pt idx="154">
                  <c:v>2105.2633999999998</c:v>
                </c:pt>
                <c:pt idx="155">
                  <c:v>2105.2633999999998</c:v>
                </c:pt>
                <c:pt idx="156">
                  <c:v>2105.2633999999998</c:v>
                </c:pt>
                <c:pt idx="157">
                  <c:v>2105.2633999999998</c:v>
                </c:pt>
                <c:pt idx="158">
                  <c:v>2105.2633999999998</c:v>
                </c:pt>
                <c:pt idx="159">
                  <c:v>2105.2633999999998</c:v>
                </c:pt>
                <c:pt idx="160">
                  <c:v>2105.2633999999998</c:v>
                </c:pt>
                <c:pt idx="161">
                  <c:v>2105.2633999999998</c:v>
                </c:pt>
                <c:pt idx="162">
                  <c:v>2105.2633999999998</c:v>
                </c:pt>
                <c:pt idx="163">
                  <c:v>2105.2633999999998</c:v>
                </c:pt>
                <c:pt idx="164">
                  <c:v>2105.2633999999998</c:v>
                </c:pt>
                <c:pt idx="165">
                  <c:v>2105.2633999999998</c:v>
                </c:pt>
                <c:pt idx="166">
                  <c:v>2105.2633999999998</c:v>
                </c:pt>
                <c:pt idx="167">
                  <c:v>2105.2633999999998</c:v>
                </c:pt>
                <c:pt idx="168">
                  <c:v>2105.2633999999998</c:v>
                </c:pt>
                <c:pt idx="169">
                  <c:v>2105.2633999999998</c:v>
                </c:pt>
                <c:pt idx="170">
                  <c:v>2105.2633999999998</c:v>
                </c:pt>
                <c:pt idx="171">
                  <c:v>2105.2633999999998</c:v>
                </c:pt>
                <c:pt idx="172">
                  <c:v>2105.2633999999998</c:v>
                </c:pt>
                <c:pt idx="173">
                  <c:v>2105.2633999999998</c:v>
                </c:pt>
                <c:pt idx="174">
                  <c:v>2105.2633999999998</c:v>
                </c:pt>
                <c:pt idx="175">
                  <c:v>2105.2633999999998</c:v>
                </c:pt>
                <c:pt idx="176">
                  <c:v>2105.2633999999998</c:v>
                </c:pt>
                <c:pt idx="177">
                  <c:v>2105.2633999999998</c:v>
                </c:pt>
                <c:pt idx="178">
                  <c:v>2105.2633999999998</c:v>
                </c:pt>
                <c:pt idx="179">
                  <c:v>2105.2633999999998</c:v>
                </c:pt>
                <c:pt idx="180">
                  <c:v>2105.2633999999998</c:v>
                </c:pt>
                <c:pt idx="181">
                  <c:v>2105.2633999999998</c:v>
                </c:pt>
                <c:pt idx="182">
                  <c:v>2105.2633999999998</c:v>
                </c:pt>
                <c:pt idx="183">
                  <c:v>2105.2633999999998</c:v>
                </c:pt>
                <c:pt idx="184">
                  <c:v>2105.2633999999998</c:v>
                </c:pt>
                <c:pt idx="185">
                  <c:v>2105.2633999999998</c:v>
                </c:pt>
                <c:pt idx="186">
                  <c:v>2105.2633999999998</c:v>
                </c:pt>
                <c:pt idx="187">
                  <c:v>2105.2633999999998</c:v>
                </c:pt>
                <c:pt idx="188">
                  <c:v>2105.2633999999998</c:v>
                </c:pt>
                <c:pt idx="189">
                  <c:v>2105.2633999999998</c:v>
                </c:pt>
                <c:pt idx="190">
                  <c:v>2105.2633999999998</c:v>
                </c:pt>
                <c:pt idx="191">
                  <c:v>2105.2633999999998</c:v>
                </c:pt>
                <c:pt idx="192">
                  <c:v>2105.2633999999998</c:v>
                </c:pt>
                <c:pt idx="193">
                  <c:v>2105.2633999999998</c:v>
                </c:pt>
                <c:pt idx="194">
                  <c:v>2105.2633999999998</c:v>
                </c:pt>
                <c:pt idx="195">
                  <c:v>2105.2633999999998</c:v>
                </c:pt>
                <c:pt idx="196">
                  <c:v>2105.2633999999998</c:v>
                </c:pt>
                <c:pt idx="197">
                  <c:v>2105.2633999999998</c:v>
                </c:pt>
                <c:pt idx="198">
                  <c:v>2105.2633999999998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fft!$D$1</c:f>
              <c:strCache>
                <c:ptCount val="1"/>
                <c:pt idx="0">
                  <c:v>Throughput Bound</c:v>
                </c:pt>
              </c:strCache>
            </c:strRef>
          </c:tx>
          <c:spPr>
            <a:ln w="38100" cap="rnd">
              <a:solidFill>
                <a:schemeClr val="accent6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fft!$A$2:$A$201</c:f>
              <c:numCache>
                <c:formatCode>General</c:formatCode>
                <c:ptCount val="200"/>
                <c:pt idx="0">
                  <c:v>42102.581888000001</c:v>
                </c:pt>
                <c:pt idx="1">
                  <c:v>41893.787727000003</c:v>
                </c:pt>
                <c:pt idx="2">
                  <c:v>41684.273930000003</c:v>
                </c:pt>
                <c:pt idx="3">
                  <c:v>41473.490921999997</c:v>
                </c:pt>
                <c:pt idx="4">
                  <c:v>41263.956244000001</c:v>
                </c:pt>
                <c:pt idx="5">
                  <c:v>41051.440277000002</c:v>
                </c:pt>
                <c:pt idx="6">
                  <c:v>40841.175051999999</c:v>
                </c:pt>
                <c:pt idx="7">
                  <c:v>40630.772427000004</c:v>
                </c:pt>
                <c:pt idx="8">
                  <c:v>40421.811711000002</c:v>
                </c:pt>
                <c:pt idx="9">
                  <c:v>40210.269551999998</c:v>
                </c:pt>
                <c:pt idx="10">
                  <c:v>40003.74035</c:v>
                </c:pt>
                <c:pt idx="11">
                  <c:v>39793.283839000003</c:v>
                </c:pt>
                <c:pt idx="12">
                  <c:v>39580.065401</c:v>
                </c:pt>
                <c:pt idx="13">
                  <c:v>39371.028140000002</c:v>
                </c:pt>
                <c:pt idx="14">
                  <c:v>39162.806885999998</c:v>
                </c:pt>
                <c:pt idx="15">
                  <c:v>38950.460370000001</c:v>
                </c:pt>
                <c:pt idx="16">
                  <c:v>38740.826292999998</c:v>
                </c:pt>
                <c:pt idx="17">
                  <c:v>38530.903350000001</c:v>
                </c:pt>
                <c:pt idx="18">
                  <c:v>38323.995851</c:v>
                </c:pt>
                <c:pt idx="19">
                  <c:v>38113.432721999998</c:v>
                </c:pt>
                <c:pt idx="20">
                  <c:v>37900.806956</c:v>
                </c:pt>
                <c:pt idx="21">
                  <c:v>37691.490439000001</c:v>
                </c:pt>
                <c:pt idx="22">
                  <c:v>37481.171567999998</c:v>
                </c:pt>
                <c:pt idx="23">
                  <c:v>37270.373733</c:v>
                </c:pt>
                <c:pt idx="24">
                  <c:v>37060.877819000001</c:v>
                </c:pt>
                <c:pt idx="25">
                  <c:v>36853.061775000002</c:v>
                </c:pt>
                <c:pt idx="26">
                  <c:v>36642.049316999997</c:v>
                </c:pt>
                <c:pt idx="27">
                  <c:v>36433.016419</c:v>
                </c:pt>
                <c:pt idx="28">
                  <c:v>36222.188716999997</c:v>
                </c:pt>
                <c:pt idx="29">
                  <c:v>36011.241808999999</c:v>
                </c:pt>
                <c:pt idx="30">
                  <c:v>35804.340022999997</c:v>
                </c:pt>
                <c:pt idx="31">
                  <c:v>35592.365970999999</c:v>
                </c:pt>
                <c:pt idx="32">
                  <c:v>35383.020086999997</c:v>
                </c:pt>
                <c:pt idx="33">
                  <c:v>35174.792336999999</c:v>
                </c:pt>
                <c:pt idx="34">
                  <c:v>34963.667286999997</c:v>
                </c:pt>
                <c:pt idx="35">
                  <c:v>34753.023295999999</c:v>
                </c:pt>
                <c:pt idx="36">
                  <c:v>34541.695388</c:v>
                </c:pt>
                <c:pt idx="37">
                  <c:v>34333.990329</c:v>
                </c:pt>
                <c:pt idx="38">
                  <c:v>34121.802894</c:v>
                </c:pt>
                <c:pt idx="39">
                  <c:v>33914.558206000002</c:v>
                </c:pt>
                <c:pt idx="40">
                  <c:v>33701.323704000002</c:v>
                </c:pt>
                <c:pt idx="41">
                  <c:v>33491.882510000003</c:v>
                </c:pt>
                <c:pt idx="42">
                  <c:v>33283.041271000002</c:v>
                </c:pt>
                <c:pt idx="43">
                  <c:v>33071.647036000002</c:v>
                </c:pt>
                <c:pt idx="44">
                  <c:v>32864.709956999999</c:v>
                </c:pt>
                <c:pt idx="45">
                  <c:v>32653.074551999998</c:v>
                </c:pt>
                <c:pt idx="46">
                  <c:v>32444.114506000002</c:v>
                </c:pt>
                <c:pt idx="47">
                  <c:v>32231.583931000001</c:v>
                </c:pt>
                <c:pt idx="48">
                  <c:v>32022.101654999999</c:v>
                </c:pt>
                <c:pt idx="49">
                  <c:v>31814.084851</c:v>
                </c:pt>
                <c:pt idx="50">
                  <c:v>31604.407630000002</c:v>
                </c:pt>
                <c:pt idx="51">
                  <c:v>31391.494709999999</c:v>
                </c:pt>
                <c:pt idx="52">
                  <c:v>31184.482134000002</c:v>
                </c:pt>
                <c:pt idx="53">
                  <c:v>30972.169956999998</c:v>
                </c:pt>
                <c:pt idx="54">
                  <c:v>30763.569089000001</c:v>
                </c:pt>
                <c:pt idx="55">
                  <c:v>30554.368921000001</c:v>
                </c:pt>
                <c:pt idx="56">
                  <c:v>30343.045193999998</c:v>
                </c:pt>
                <c:pt idx="57">
                  <c:v>30133.126269</c:v>
                </c:pt>
                <c:pt idx="58">
                  <c:v>29922.442898000001</c:v>
                </c:pt>
                <c:pt idx="59">
                  <c:v>29712.174451999999</c:v>
                </c:pt>
                <c:pt idx="60">
                  <c:v>29504.573947000001</c:v>
                </c:pt>
                <c:pt idx="61">
                  <c:v>29291.872640000001</c:v>
                </c:pt>
                <c:pt idx="62">
                  <c:v>29082.316588000002</c:v>
                </c:pt>
                <c:pt idx="63">
                  <c:v>28872.220395</c:v>
                </c:pt>
                <c:pt idx="64">
                  <c:v>28664.881203000001</c:v>
                </c:pt>
                <c:pt idx="65">
                  <c:v>28453.49898</c:v>
                </c:pt>
                <c:pt idx="66">
                  <c:v>28243.820428999999</c:v>
                </c:pt>
                <c:pt idx="67">
                  <c:v>28032.793463000002</c:v>
                </c:pt>
                <c:pt idx="68">
                  <c:v>27824.591687</c:v>
                </c:pt>
                <c:pt idx="69">
                  <c:v>27614.530835000001</c:v>
                </c:pt>
                <c:pt idx="70">
                  <c:v>27404.289661999999</c:v>
                </c:pt>
                <c:pt idx="71">
                  <c:v>27194.16087</c:v>
                </c:pt>
                <c:pt idx="72">
                  <c:v>26983.329529999999</c:v>
                </c:pt>
                <c:pt idx="73">
                  <c:v>26774.397918999999</c:v>
                </c:pt>
                <c:pt idx="74">
                  <c:v>26562.947211999999</c:v>
                </c:pt>
                <c:pt idx="75">
                  <c:v>26353.412436999999</c:v>
                </c:pt>
                <c:pt idx="76">
                  <c:v>26143.513181999999</c:v>
                </c:pt>
                <c:pt idx="77">
                  <c:v>25932.580153999999</c:v>
                </c:pt>
                <c:pt idx="78">
                  <c:v>25724.47766</c:v>
                </c:pt>
                <c:pt idx="79">
                  <c:v>25513.580399999999</c:v>
                </c:pt>
                <c:pt idx="80">
                  <c:v>25304.272010000001</c:v>
                </c:pt>
                <c:pt idx="81">
                  <c:v>25093.95333</c:v>
                </c:pt>
                <c:pt idx="82">
                  <c:v>24884.740879000001</c:v>
                </c:pt>
                <c:pt idx="83">
                  <c:v>24674.466677</c:v>
                </c:pt>
                <c:pt idx="84">
                  <c:v>24463.612364000001</c:v>
                </c:pt>
                <c:pt idx="85">
                  <c:v>24254.503720000001</c:v>
                </c:pt>
                <c:pt idx="86">
                  <c:v>24043.786139</c:v>
                </c:pt>
                <c:pt idx="87">
                  <c:v>23834.809279000001</c:v>
                </c:pt>
                <c:pt idx="88">
                  <c:v>23623.209803999998</c:v>
                </c:pt>
                <c:pt idx="89">
                  <c:v>23413.730718999999</c:v>
                </c:pt>
                <c:pt idx="90">
                  <c:v>23204.662512999999</c:v>
                </c:pt>
                <c:pt idx="91">
                  <c:v>22994.006469</c:v>
                </c:pt>
                <c:pt idx="92">
                  <c:v>22784.168420999998</c:v>
                </c:pt>
                <c:pt idx="93">
                  <c:v>22573.50993</c:v>
                </c:pt>
                <c:pt idx="94">
                  <c:v>22363.734967</c:v>
                </c:pt>
                <c:pt idx="95">
                  <c:v>22153.616779</c:v>
                </c:pt>
                <c:pt idx="96">
                  <c:v>21944.508373000001</c:v>
                </c:pt>
                <c:pt idx="97">
                  <c:v>21734.789382999999</c:v>
                </c:pt>
                <c:pt idx="98">
                  <c:v>21524.082622999998</c:v>
                </c:pt>
                <c:pt idx="99">
                  <c:v>21313.713350000002</c:v>
                </c:pt>
                <c:pt idx="100">
                  <c:v>21104.715796</c:v>
                </c:pt>
                <c:pt idx="101">
                  <c:v>20893.472801</c:v>
                </c:pt>
                <c:pt idx="102">
                  <c:v>20683.64889</c:v>
                </c:pt>
                <c:pt idx="103">
                  <c:v>20474.134897</c:v>
                </c:pt>
                <c:pt idx="104">
                  <c:v>20264.197001</c:v>
                </c:pt>
                <c:pt idx="105">
                  <c:v>20054.078329</c:v>
                </c:pt>
                <c:pt idx="106">
                  <c:v>19844.427133000001</c:v>
                </c:pt>
                <c:pt idx="107">
                  <c:v>19633.831496999999</c:v>
                </c:pt>
                <c:pt idx="108">
                  <c:v>19424.205838000002</c:v>
                </c:pt>
                <c:pt idx="109">
                  <c:v>19214.547718000002</c:v>
                </c:pt>
                <c:pt idx="110">
                  <c:v>19004.889721</c:v>
                </c:pt>
                <c:pt idx="111">
                  <c:v>18794.808733000002</c:v>
                </c:pt>
                <c:pt idx="112">
                  <c:v>18583.800571</c:v>
                </c:pt>
                <c:pt idx="113">
                  <c:v>18373.906939</c:v>
                </c:pt>
                <c:pt idx="114">
                  <c:v>18164.961922999999</c:v>
                </c:pt>
                <c:pt idx="115">
                  <c:v>17954.314573</c:v>
                </c:pt>
                <c:pt idx="116">
                  <c:v>17744.428111000001</c:v>
                </c:pt>
                <c:pt idx="117">
                  <c:v>17534.738508999999</c:v>
                </c:pt>
                <c:pt idx="118">
                  <c:v>17324.075636000001</c:v>
                </c:pt>
                <c:pt idx="119">
                  <c:v>17114.386138999998</c:v>
                </c:pt>
                <c:pt idx="120">
                  <c:v>16904.609612</c:v>
                </c:pt>
                <c:pt idx="121">
                  <c:v>16694.753851000001</c:v>
                </c:pt>
                <c:pt idx="122">
                  <c:v>16484.38882</c:v>
                </c:pt>
                <c:pt idx="123">
                  <c:v>16274.152749999999</c:v>
                </c:pt>
                <c:pt idx="124">
                  <c:v>16064.460252999999</c:v>
                </c:pt>
                <c:pt idx="125">
                  <c:v>15854.482801</c:v>
                </c:pt>
                <c:pt idx="126">
                  <c:v>15644.141157</c:v>
                </c:pt>
                <c:pt idx="127">
                  <c:v>15434.692056</c:v>
                </c:pt>
                <c:pt idx="128">
                  <c:v>15224.946684</c:v>
                </c:pt>
                <c:pt idx="129">
                  <c:v>15014.655712</c:v>
                </c:pt>
                <c:pt idx="130">
                  <c:v>14804.488684</c:v>
                </c:pt>
                <c:pt idx="131">
                  <c:v>14594.370896</c:v>
                </c:pt>
                <c:pt idx="132">
                  <c:v>14384.360172999999</c:v>
                </c:pt>
                <c:pt idx="133">
                  <c:v>14174.755062</c:v>
                </c:pt>
                <c:pt idx="134">
                  <c:v>13964.325338000001</c:v>
                </c:pt>
                <c:pt idx="135">
                  <c:v>13754.932325</c:v>
                </c:pt>
                <c:pt idx="136">
                  <c:v>13544.395651000001</c:v>
                </c:pt>
                <c:pt idx="137">
                  <c:v>13334.850173000001</c:v>
                </c:pt>
                <c:pt idx="138">
                  <c:v>13124.65353</c:v>
                </c:pt>
                <c:pt idx="139">
                  <c:v>12914.782454</c:v>
                </c:pt>
                <c:pt idx="140">
                  <c:v>12704.466478</c:v>
                </c:pt>
                <c:pt idx="141">
                  <c:v>12494.79221</c:v>
                </c:pt>
                <c:pt idx="142">
                  <c:v>12284.821749999999</c:v>
                </c:pt>
                <c:pt idx="143">
                  <c:v>12074.822846999999</c:v>
                </c:pt>
                <c:pt idx="144">
                  <c:v>11864.580349</c:v>
                </c:pt>
                <c:pt idx="145">
                  <c:v>11654.712815999999</c:v>
                </c:pt>
                <c:pt idx="146">
                  <c:v>11444.767409</c:v>
                </c:pt>
                <c:pt idx="147">
                  <c:v>11234.603590000001</c:v>
                </c:pt>
                <c:pt idx="148">
                  <c:v>11024.710303</c:v>
                </c:pt>
                <c:pt idx="149">
                  <c:v>10814.870772</c:v>
                </c:pt>
                <c:pt idx="150">
                  <c:v>10604.775078000001</c:v>
                </c:pt>
                <c:pt idx="151">
                  <c:v>10394.886807000001</c:v>
                </c:pt>
                <c:pt idx="152">
                  <c:v>10184.780564000001</c:v>
                </c:pt>
                <c:pt idx="153">
                  <c:v>9974.8198140000004</c:v>
                </c:pt>
                <c:pt idx="154">
                  <c:v>9764.8490089999996</c:v>
                </c:pt>
                <c:pt idx="155">
                  <c:v>9554.8947810000009</c:v>
                </c:pt>
                <c:pt idx="156">
                  <c:v>9344.9581500000004</c:v>
                </c:pt>
                <c:pt idx="157">
                  <c:v>9134.7819959999997</c:v>
                </c:pt>
                <c:pt idx="158">
                  <c:v>8924.8266870000007</c:v>
                </c:pt>
                <c:pt idx="159">
                  <c:v>8714.8883960000003</c:v>
                </c:pt>
                <c:pt idx="160">
                  <c:v>8504.7745269999996</c:v>
                </c:pt>
                <c:pt idx="161">
                  <c:v>8294.8250399999997</c:v>
                </c:pt>
                <c:pt idx="162">
                  <c:v>8084.8500979999999</c:v>
                </c:pt>
                <c:pt idx="163">
                  <c:v>7874.855552</c:v>
                </c:pt>
                <c:pt idx="164">
                  <c:v>7664.8362559999996</c:v>
                </c:pt>
                <c:pt idx="165">
                  <c:v>7454.8541020000002</c:v>
                </c:pt>
                <c:pt idx="166">
                  <c:v>7244.8271139999997</c:v>
                </c:pt>
                <c:pt idx="167">
                  <c:v>7034.9377430000004</c:v>
                </c:pt>
                <c:pt idx="168">
                  <c:v>6824.8228360000003</c:v>
                </c:pt>
                <c:pt idx="169">
                  <c:v>6614.9299220000003</c:v>
                </c:pt>
                <c:pt idx="170">
                  <c:v>6404.8930819999996</c:v>
                </c:pt>
                <c:pt idx="171">
                  <c:v>6194.9592389999998</c:v>
                </c:pt>
                <c:pt idx="172">
                  <c:v>5984.9423340000003</c:v>
                </c:pt>
                <c:pt idx="173">
                  <c:v>5774.9117690000003</c:v>
                </c:pt>
                <c:pt idx="174">
                  <c:v>5564.9649840000002</c:v>
                </c:pt>
                <c:pt idx="175">
                  <c:v>5354.9643550000001</c:v>
                </c:pt>
                <c:pt idx="176">
                  <c:v>5144.905127</c:v>
                </c:pt>
                <c:pt idx="177">
                  <c:v>4934.9765939999997</c:v>
                </c:pt>
                <c:pt idx="178">
                  <c:v>4724.9143080000003</c:v>
                </c:pt>
                <c:pt idx="179">
                  <c:v>4514.9296450000002</c:v>
                </c:pt>
                <c:pt idx="180">
                  <c:v>4304.9791439999999</c:v>
                </c:pt>
                <c:pt idx="181">
                  <c:v>4094.969509</c:v>
                </c:pt>
                <c:pt idx="182">
                  <c:v>3884.992565</c:v>
                </c:pt>
                <c:pt idx="183">
                  <c:v>3674.9898680000001</c:v>
                </c:pt>
                <c:pt idx="184">
                  <c:v>3464.9919089999999</c:v>
                </c:pt>
                <c:pt idx="185">
                  <c:v>3254.9458949999998</c:v>
                </c:pt>
                <c:pt idx="186">
                  <c:v>3044.956596</c:v>
                </c:pt>
                <c:pt idx="187">
                  <c:v>2834.9558350000002</c:v>
                </c:pt>
                <c:pt idx="188">
                  <c:v>2624.989748</c:v>
                </c:pt>
                <c:pt idx="189">
                  <c:v>2414.981483</c:v>
                </c:pt>
                <c:pt idx="190">
                  <c:v>2204.9746960000002</c:v>
                </c:pt>
                <c:pt idx="191">
                  <c:v>1994.965406</c:v>
                </c:pt>
                <c:pt idx="192">
                  <c:v>1784.9791769999999</c:v>
                </c:pt>
                <c:pt idx="193">
                  <c:v>1574.989405</c:v>
                </c:pt>
                <c:pt idx="194">
                  <c:v>1364.9858999999999</c:v>
                </c:pt>
                <c:pt idx="195">
                  <c:v>1154.9954439999999</c:v>
                </c:pt>
                <c:pt idx="196">
                  <c:v>944.99554799999999</c:v>
                </c:pt>
                <c:pt idx="197">
                  <c:v>734.99254099999996</c:v>
                </c:pt>
                <c:pt idx="198">
                  <c:v>524.99699499999997</c:v>
                </c:pt>
              </c:numCache>
            </c:numRef>
          </c:xVal>
          <c:yVal>
            <c:numRef>
              <c:f>fft!$D$2:$D$201</c:f>
              <c:numCache>
                <c:formatCode>General</c:formatCode>
                <c:ptCount val="200"/>
                <c:pt idx="0">
                  <c:v>4210.2586099999999</c:v>
                </c:pt>
                <c:pt idx="1">
                  <c:v>4189.3791920000003</c:v>
                </c:pt>
                <c:pt idx="2">
                  <c:v>4168.4278100000001</c:v>
                </c:pt>
                <c:pt idx="3">
                  <c:v>4147.3495069999999</c:v>
                </c:pt>
                <c:pt idx="4">
                  <c:v>4126.3960370000004</c:v>
                </c:pt>
                <c:pt idx="5">
                  <c:v>4105.1444380000003</c:v>
                </c:pt>
                <c:pt idx="6">
                  <c:v>4084.1179139999999</c:v>
                </c:pt>
                <c:pt idx="7">
                  <c:v>4063.0776489999998</c:v>
                </c:pt>
                <c:pt idx="8">
                  <c:v>4042.1815750000001</c:v>
                </c:pt>
                <c:pt idx="9">
                  <c:v>4021.0273569999999</c:v>
                </c:pt>
                <c:pt idx="10">
                  <c:v>4000.3744350000002</c:v>
                </c:pt>
                <c:pt idx="11">
                  <c:v>3979.328782</c:v>
                </c:pt>
                <c:pt idx="12">
                  <c:v>3958.0069360000002</c:v>
                </c:pt>
                <c:pt idx="13">
                  <c:v>3937.103208</c:v>
                </c:pt>
                <c:pt idx="14">
                  <c:v>3916.2810800000002</c:v>
                </c:pt>
                <c:pt idx="15">
                  <c:v>3895.0464270000002</c:v>
                </c:pt>
                <c:pt idx="16">
                  <c:v>3874.0830169999999</c:v>
                </c:pt>
                <c:pt idx="17">
                  <c:v>3853.0907200000001</c:v>
                </c:pt>
                <c:pt idx="18">
                  <c:v>3832.3999680000002</c:v>
                </c:pt>
                <c:pt idx="19">
                  <c:v>3811.3436529999999</c:v>
                </c:pt>
                <c:pt idx="20">
                  <c:v>3790.0810750000001</c:v>
                </c:pt>
                <c:pt idx="21">
                  <c:v>3769.1494210000001</c:v>
                </c:pt>
                <c:pt idx="22">
                  <c:v>3748.1175320000002</c:v>
                </c:pt>
                <c:pt idx="23">
                  <c:v>3727.037746</c:v>
                </c:pt>
                <c:pt idx="24">
                  <c:v>3706.0881530000001</c:v>
                </c:pt>
                <c:pt idx="25">
                  <c:v>3685.3065459999998</c:v>
                </c:pt>
                <c:pt idx="26">
                  <c:v>3664.2052979999999</c:v>
                </c:pt>
                <c:pt idx="27">
                  <c:v>3643.3020059999999</c:v>
                </c:pt>
                <c:pt idx="28">
                  <c:v>3622.2192340000001</c:v>
                </c:pt>
                <c:pt idx="29">
                  <c:v>3601.1245410000001</c:v>
                </c:pt>
                <c:pt idx="30">
                  <c:v>3580.4343600000002</c:v>
                </c:pt>
                <c:pt idx="31">
                  <c:v>3559.2369530000001</c:v>
                </c:pt>
                <c:pt idx="32">
                  <c:v>3538.3023629999998</c:v>
                </c:pt>
                <c:pt idx="33">
                  <c:v>3517.479585</c:v>
                </c:pt>
                <c:pt idx="34">
                  <c:v>3496.3670780000002</c:v>
                </c:pt>
                <c:pt idx="35">
                  <c:v>3475.3026770000001</c:v>
                </c:pt>
                <c:pt idx="36">
                  <c:v>3454.1698839999999</c:v>
                </c:pt>
                <c:pt idx="37">
                  <c:v>3433.3993759999998</c:v>
                </c:pt>
                <c:pt idx="38">
                  <c:v>3412.1806310000002</c:v>
                </c:pt>
                <c:pt idx="39">
                  <c:v>3391.4561600000002</c:v>
                </c:pt>
                <c:pt idx="40">
                  <c:v>3370.1327070000002</c:v>
                </c:pt>
                <c:pt idx="41">
                  <c:v>3349.1885860000002</c:v>
                </c:pt>
                <c:pt idx="42">
                  <c:v>3328.3044599999998</c:v>
                </c:pt>
                <c:pt idx="43">
                  <c:v>3307.1650340000001</c:v>
                </c:pt>
                <c:pt idx="44">
                  <c:v>3286.4713240000001</c:v>
                </c:pt>
                <c:pt idx="45">
                  <c:v>3265.3077819999999</c:v>
                </c:pt>
                <c:pt idx="46">
                  <c:v>3244.411775</c:v>
                </c:pt>
                <c:pt idx="47">
                  <c:v>3223.158715</c:v>
                </c:pt>
                <c:pt idx="48">
                  <c:v>3202.2104859999999</c:v>
                </c:pt>
                <c:pt idx="49">
                  <c:v>3181.4088029999998</c:v>
                </c:pt>
                <c:pt idx="50">
                  <c:v>3160.4410790000002</c:v>
                </c:pt>
                <c:pt idx="51">
                  <c:v>3139.1497850000001</c:v>
                </c:pt>
                <c:pt idx="52">
                  <c:v>3118.4485249999998</c:v>
                </c:pt>
                <c:pt idx="53">
                  <c:v>3097.2173050000001</c:v>
                </c:pt>
                <c:pt idx="54">
                  <c:v>3076.3572170000002</c:v>
                </c:pt>
                <c:pt idx="55">
                  <c:v>3055.4371980000001</c:v>
                </c:pt>
                <c:pt idx="56">
                  <c:v>3034.3048229999999</c:v>
                </c:pt>
                <c:pt idx="57">
                  <c:v>3013.3129279999998</c:v>
                </c:pt>
                <c:pt idx="58">
                  <c:v>2992.2445889999999</c:v>
                </c:pt>
                <c:pt idx="59">
                  <c:v>2971.2177419999998</c:v>
                </c:pt>
                <c:pt idx="60">
                  <c:v>2950.4576900000002</c:v>
                </c:pt>
                <c:pt idx="61">
                  <c:v>2929.1875570000002</c:v>
                </c:pt>
                <c:pt idx="62">
                  <c:v>2908.2319499999999</c:v>
                </c:pt>
                <c:pt idx="63">
                  <c:v>2887.2223279999998</c:v>
                </c:pt>
                <c:pt idx="64">
                  <c:v>2866.4884069999998</c:v>
                </c:pt>
                <c:pt idx="65">
                  <c:v>2845.350183</c:v>
                </c:pt>
                <c:pt idx="66">
                  <c:v>2824.382325</c:v>
                </c:pt>
                <c:pt idx="67">
                  <c:v>2803.2796269999999</c:v>
                </c:pt>
                <c:pt idx="68">
                  <c:v>2782.4594470000002</c:v>
                </c:pt>
                <c:pt idx="69">
                  <c:v>2761.45336</c:v>
                </c:pt>
                <c:pt idx="70">
                  <c:v>2740.4292399999999</c:v>
                </c:pt>
                <c:pt idx="71">
                  <c:v>2719.4163589999998</c:v>
                </c:pt>
                <c:pt idx="72">
                  <c:v>2698.3332230000001</c:v>
                </c:pt>
                <c:pt idx="73">
                  <c:v>2677.4400599999999</c:v>
                </c:pt>
                <c:pt idx="74">
                  <c:v>2656.2949870000002</c:v>
                </c:pt>
                <c:pt idx="75">
                  <c:v>2635.3415070000001</c:v>
                </c:pt>
                <c:pt idx="76">
                  <c:v>2614.35158</c:v>
                </c:pt>
                <c:pt idx="77">
                  <c:v>2593.2582750000001</c:v>
                </c:pt>
                <c:pt idx="78">
                  <c:v>2572.4480229999999</c:v>
                </c:pt>
                <c:pt idx="79">
                  <c:v>2551.358295</c:v>
                </c:pt>
                <c:pt idx="80">
                  <c:v>2530.4274540000001</c:v>
                </c:pt>
                <c:pt idx="81">
                  <c:v>2509.3955839999999</c:v>
                </c:pt>
                <c:pt idx="82">
                  <c:v>2488.4743370000001</c:v>
                </c:pt>
                <c:pt idx="83">
                  <c:v>2467.4469140000001</c:v>
                </c:pt>
                <c:pt idx="84">
                  <c:v>2446.3614809999999</c:v>
                </c:pt>
                <c:pt idx="85">
                  <c:v>2425.4506150000002</c:v>
                </c:pt>
                <c:pt idx="86">
                  <c:v>2404.378854</c:v>
                </c:pt>
                <c:pt idx="87">
                  <c:v>2383.481166</c:v>
                </c:pt>
                <c:pt idx="88">
                  <c:v>2362.3212170000002</c:v>
                </c:pt>
                <c:pt idx="89">
                  <c:v>2341.373306</c:v>
                </c:pt>
                <c:pt idx="90">
                  <c:v>2320.4664830000002</c:v>
                </c:pt>
                <c:pt idx="91">
                  <c:v>2299.400877</c:v>
                </c:pt>
                <c:pt idx="92">
                  <c:v>2278.41707</c:v>
                </c:pt>
                <c:pt idx="93">
                  <c:v>2257.3512190000001</c:v>
                </c:pt>
                <c:pt idx="94">
                  <c:v>2236.37372</c:v>
                </c:pt>
                <c:pt idx="95">
                  <c:v>2215.361899</c:v>
                </c:pt>
                <c:pt idx="96">
                  <c:v>2194.4510570000002</c:v>
                </c:pt>
                <c:pt idx="97">
                  <c:v>2173.4791559999999</c:v>
                </c:pt>
                <c:pt idx="98">
                  <c:v>2152.4084779999998</c:v>
                </c:pt>
                <c:pt idx="99">
                  <c:v>2131.3715480000001</c:v>
                </c:pt>
                <c:pt idx="100">
                  <c:v>2110.4717909999999</c:v>
                </c:pt>
                <c:pt idx="101">
                  <c:v>2089.3474890000002</c:v>
                </c:pt>
                <c:pt idx="102">
                  <c:v>2068.365096</c:v>
                </c:pt>
                <c:pt idx="103">
                  <c:v>2047.4136940000001</c:v>
                </c:pt>
                <c:pt idx="104">
                  <c:v>2026.419903</c:v>
                </c:pt>
                <c:pt idx="105">
                  <c:v>2005.4080329999999</c:v>
                </c:pt>
                <c:pt idx="106">
                  <c:v>1984.442912</c:v>
                </c:pt>
                <c:pt idx="107">
                  <c:v>1963.3833460000001</c:v>
                </c:pt>
                <c:pt idx="108">
                  <c:v>1942.4207779999999</c:v>
                </c:pt>
                <c:pt idx="109">
                  <c:v>1921.454964</c:v>
                </c:pt>
                <c:pt idx="110">
                  <c:v>1900.4891620000001</c:v>
                </c:pt>
                <c:pt idx="111">
                  <c:v>1879.481061</c:v>
                </c:pt>
                <c:pt idx="112">
                  <c:v>1858.3802430000001</c:v>
                </c:pt>
                <c:pt idx="113">
                  <c:v>1837.3908779999999</c:v>
                </c:pt>
                <c:pt idx="114">
                  <c:v>1816.4963740000001</c:v>
                </c:pt>
                <c:pt idx="115">
                  <c:v>1795.4316369999999</c:v>
                </c:pt>
                <c:pt idx="116">
                  <c:v>1774.4429889999999</c:v>
                </c:pt>
                <c:pt idx="117">
                  <c:v>1753.4740260000001</c:v>
                </c:pt>
                <c:pt idx="118">
                  <c:v>1732.407737</c:v>
                </c:pt>
                <c:pt idx="119">
                  <c:v>1711.4387850000001</c:v>
                </c:pt>
                <c:pt idx="120">
                  <c:v>1690.4611299999999</c:v>
                </c:pt>
                <c:pt idx="121">
                  <c:v>1669.4755520000001</c:v>
                </c:pt>
                <c:pt idx="122">
                  <c:v>1648.4390470000001</c:v>
                </c:pt>
                <c:pt idx="123">
                  <c:v>1627.415438</c:v>
                </c:pt>
                <c:pt idx="124">
                  <c:v>1606.4461859999999</c:v>
                </c:pt>
                <c:pt idx="125">
                  <c:v>1585.448439</c:v>
                </c:pt>
                <c:pt idx="126">
                  <c:v>1564.414272</c:v>
                </c:pt>
                <c:pt idx="127">
                  <c:v>1543.4693600000001</c:v>
                </c:pt>
                <c:pt idx="128">
                  <c:v>1522.494821</c:v>
                </c:pt>
                <c:pt idx="129">
                  <c:v>1501.465721</c:v>
                </c:pt>
                <c:pt idx="130">
                  <c:v>1480.449016</c:v>
                </c:pt>
                <c:pt idx="131">
                  <c:v>1459.437236</c:v>
                </c:pt>
                <c:pt idx="132">
                  <c:v>1438.4361610000001</c:v>
                </c:pt>
                <c:pt idx="133">
                  <c:v>1417.4756480000001</c:v>
                </c:pt>
                <c:pt idx="134">
                  <c:v>1396.432673</c:v>
                </c:pt>
                <c:pt idx="135">
                  <c:v>1375.4933699999999</c:v>
                </c:pt>
                <c:pt idx="136">
                  <c:v>1354.439701</c:v>
                </c:pt>
                <c:pt idx="137">
                  <c:v>1333.4851510000001</c:v>
                </c:pt>
                <c:pt idx="138">
                  <c:v>1312.4654840000001</c:v>
                </c:pt>
                <c:pt idx="139">
                  <c:v>1291.4783749999999</c:v>
                </c:pt>
                <c:pt idx="140">
                  <c:v>1270.4467749999999</c:v>
                </c:pt>
                <c:pt idx="141">
                  <c:v>1249.4793460000001</c:v>
                </c:pt>
                <c:pt idx="142">
                  <c:v>1228.4822979999999</c:v>
                </c:pt>
                <c:pt idx="143">
                  <c:v>1207.482405</c:v>
                </c:pt>
                <c:pt idx="144">
                  <c:v>1186.4581539999999</c:v>
                </c:pt>
                <c:pt idx="145">
                  <c:v>1165.4713979999999</c:v>
                </c:pt>
                <c:pt idx="146">
                  <c:v>1144.4768549999999</c:v>
                </c:pt>
                <c:pt idx="147">
                  <c:v>1123.4604710000001</c:v>
                </c:pt>
                <c:pt idx="148">
                  <c:v>1102.471141</c:v>
                </c:pt>
                <c:pt idx="149">
                  <c:v>1081.487185</c:v>
                </c:pt>
                <c:pt idx="150">
                  <c:v>1060.4776139999999</c:v>
                </c:pt>
                <c:pt idx="151">
                  <c:v>1039.488785</c:v>
                </c:pt>
                <c:pt idx="152">
                  <c:v>1018.478158</c:v>
                </c:pt>
                <c:pt idx="153">
                  <c:v>997.48208099999999</c:v>
                </c:pt>
                <c:pt idx="154">
                  <c:v>976.48499900000002</c:v>
                </c:pt>
                <c:pt idx="155">
                  <c:v>955.48957399999995</c:v>
                </c:pt>
                <c:pt idx="156">
                  <c:v>934.49590799999999</c:v>
                </c:pt>
                <c:pt idx="157">
                  <c:v>913.47829100000001</c:v>
                </c:pt>
                <c:pt idx="158">
                  <c:v>892.48275799999999</c:v>
                </c:pt>
                <c:pt idx="159">
                  <c:v>871.48892699999999</c:v>
                </c:pt>
                <c:pt idx="160">
                  <c:v>850.47753799999998</c:v>
                </c:pt>
                <c:pt idx="161">
                  <c:v>829.48258699999997</c:v>
                </c:pt>
                <c:pt idx="162">
                  <c:v>808.48509100000001</c:v>
                </c:pt>
                <c:pt idx="163">
                  <c:v>787.485634</c:v>
                </c:pt>
                <c:pt idx="164">
                  <c:v>766.48370199999999</c:v>
                </c:pt>
                <c:pt idx="165">
                  <c:v>745.48548500000004</c:v>
                </c:pt>
                <c:pt idx="166">
                  <c:v>724.48278400000004</c:v>
                </c:pt>
                <c:pt idx="167">
                  <c:v>703.49384499999996</c:v>
                </c:pt>
                <c:pt idx="168">
                  <c:v>682.48235199999999</c:v>
                </c:pt>
                <c:pt idx="169">
                  <c:v>661.49305800000002</c:v>
                </c:pt>
                <c:pt idx="170">
                  <c:v>640.489372</c:v>
                </c:pt>
                <c:pt idx="171">
                  <c:v>619.49598600000002</c:v>
                </c:pt>
                <c:pt idx="172">
                  <c:v>598.49429299999997</c:v>
                </c:pt>
                <c:pt idx="173">
                  <c:v>577.49123499999996</c:v>
                </c:pt>
                <c:pt idx="174">
                  <c:v>556.49655399999995</c:v>
                </c:pt>
                <c:pt idx="175">
                  <c:v>535.496489</c:v>
                </c:pt>
                <c:pt idx="176">
                  <c:v>514.49056399999995</c:v>
                </c:pt>
                <c:pt idx="177">
                  <c:v>493.49770899999999</c:v>
                </c:pt>
                <c:pt idx="178">
                  <c:v>472.49147799999997</c:v>
                </c:pt>
                <c:pt idx="179">
                  <c:v>451.49301000000003</c:v>
                </c:pt>
                <c:pt idx="180">
                  <c:v>430.49795699999999</c:v>
                </c:pt>
                <c:pt idx="181">
                  <c:v>409.49699199999998</c:v>
                </c:pt>
                <c:pt idx="182">
                  <c:v>388.49929500000002</c:v>
                </c:pt>
                <c:pt idx="183">
                  <c:v>367.49902400000002</c:v>
                </c:pt>
                <c:pt idx="184">
                  <c:v>346.49922600000002</c:v>
                </c:pt>
                <c:pt idx="185">
                  <c:v>325.49462199999999</c:v>
                </c:pt>
                <c:pt idx="186">
                  <c:v>304.49569000000002</c:v>
                </c:pt>
                <c:pt idx="187">
                  <c:v>283.49561199999999</c:v>
                </c:pt>
                <c:pt idx="188">
                  <c:v>262.49900100000002</c:v>
                </c:pt>
                <c:pt idx="189">
                  <c:v>241.49817200000001</c:v>
                </c:pt>
                <c:pt idx="190">
                  <c:v>220.49749199999999</c:v>
                </c:pt>
                <c:pt idx="191">
                  <c:v>199.49656100000001</c:v>
                </c:pt>
                <c:pt idx="192">
                  <c:v>178.49793600000001</c:v>
                </c:pt>
                <c:pt idx="193">
                  <c:v>157.49895599999999</c:v>
                </c:pt>
                <c:pt idx="194">
                  <c:v>136.498604</c:v>
                </c:pt>
                <c:pt idx="195">
                  <c:v>115.499556</c:v>
                </c:pt>
                <c:pt idx="196">
                  <c:v>94.499564000000007</c:v>
                </c:pt>
                <c:pt idx="197">
                  <c:v>73.499261000000004</c:v>
                </c:pt>
                <c:pt idx="198">
                  <c:v>52.499704999999999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783488"/>
        <c:axId val="157783096"/>
      </c:scatterChart>
      <c:valAx>
        <c:axId val="15778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</a:t>
                </a:r>
                <a:r>
                  <a:rPr lang="en-US" baseline="0" dirty="0" smtClean="0"/>
                  <a:t> Data Rate in K items/sec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83096"/>
        <c:crosses val="autoZero"/>
        <c:crossBetween val="midCat"/>
        <c:dispUnits>
          <c:builtInUnit val="thousands"/>
        </c:dispUnits>
      </c:valAx>
      <c:valAx>
        <c:axId val="15778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Output</a:t>
                </a:r>
                <a:r>
                  <a:rPr lang="en-US" baseline="0" dirty="0" smtClean="0"/>
                  <a:t> Data Rate in K items/sec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83488"/>
        <c:crosses val="autoZero"/>
        <c:crossBetween val="midCat"/>
        <c:dispUnits>
          <c:builtInUnit val="thousands"/>
        </c:dispUnits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0.13433</cdr:x>
      <cdr:y>0.15714</cdr:y>
    </cdr:from>
    <cdr:to>
      <cdr:x>0.40796</cdr:x>
      <cdr:y>0.29286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72108" y="792088"/>
          <a:ext cx="1980220" cy="684076"/>
        </a:xfrm>
        <a:prstGeom xmlns:a="http://schemas.openxmlformats.org/drawingml/2006/main" prst="wedgeRoundRectCallout">
          <a:avLst>
            <a:gd name="adj1" fmla="val -11090"/>
            <a:gd name="adj2" fmla="val 242060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5pPr>
          <a:lvl6pPr marL="22860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6pPr>
          <a:lvl7pPr marL="27432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7pPr>
          <a:lvl8pPr marL="32004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8pPr>
          <a:lvl9pPr marL="3657600" algn="l" defTabSz="457200" rtl="0" eaLnBrk="1" latinLnBrk="0" hangingPunct="1">
            <a:defRPr sz="2000" b="1" i="1" kern="1200">
              <a:solidFill>
                <a:schemeClr val="lt1"/>
              </a:solidFill>
              <a:latin typeface="+mn-lt"/>
              <a:ea typeface="+mn-ea"/>
              <a:cs typeface="+mn-cs"/>
              <a:sym typeface="Symbol" charset="2"/>
            </a:defRPr>
          </a:lvl9pPr>
        </a:lstStyle>
        <a:p xmlns:a="http://schemas.openxmlformats.org/drawingml/2006/main">
          <a:pPr algn="ctr"/>
          <a:r>
            <a:rPr lang="el-GR" sz="2800" dirty="0" smtClean="0"/>
            <a:t>Θ</a:t>
          </a:r>
          <a:r>
            <a:rPr lang="en-US" sz="2800" dirty="0" smtClean="0"/>
            <a:t>=1, </a:t>
          </a:r>
          <a:r>
            <a:rPr lang="el-GR" sz="2800" dirty="0" smtClean="0"/>
            <a:t>ν</a:t>
          </a:r>
          <a:r>
            <a:rPr lang="en-US" sz="2800" dirty="0" smtClean="0"/>
            <a:t>=3</a:t>
          </a:r>
          <a:endParaRPr lang="en-US" sz="2800" dirty="0"/>
        </a:p>
      </cdr:txBody>
    </cdr:sp>
  </cdr:relSizeAnchor>
  <cdr:relSizeAnchor xmlns:cdr="http://schemas.openxmlformats.org/drawingml/2006/chartDrawing">
    <cdr:from>
      <cdr:x>0.38651</cdr:x>
      <cdr:y>0.70714</cdr:y>
    </cdr:from>
    <cdr:to>
      <cdr:x>0.89398</cdr:x>
      <cdr:y>0.84286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2797128" y="3564396"/>
          <a:ext cx="3672408" cy="684076"/>
        </a:xfrm>
        <a:prstGeom xmlns:a="http://schemas.openxmlformats.org/drawingml/2006/main" prst="wedgeRoundRectCallout">
          <a:avLst>
            <a:gd name="adj1" fmla="val -31973"/>
            <a:gd name="adj2" fmla="val -143856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2800" dirty="0" smtClean="0"/>
            <a:t>Θ</a:t>
          </a:r>
          <a:r>
            <a:rPr lang="en-US" sz="2800" dirty="0" smtClean="0"/>
            <a:t>’=0.5, </a:t>
          </a:r>
          <a:r>
            <a:rPr lang="el-GR" sz="2800" dirty="0" smtClean="0"/>
            <a:t>ν</a:t>
          </a:r>
          <a:r>
            <a:rPr lang="en-US" sz="2800" dirty="0" smtClean="0"/>
            <a:t>’=2.125</a:t>
          </a:r>
          <a:endParaRPr lang="en-US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0.49213</cdr:x>
      <cdr:y>0.3215</cdr:y>
    </cdr:from>
    <cdr:to>
      <cdr:x>0.65356</cdr:x>
      <cdr:y>0.4055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4499992" y="2204864"/>
          <a:ext cx="1476164" cy="576064"/>
        </a:xfrm>
        <a:prstGeom xmlns:a="http://schemas.openxmlformats.org/drawingml/2006/main" prst="wedgeRoundRectCallout">
          <a:avLst>
            <a:gd name="adj1" fmla="val 44272"/>
            <a:gd name="adj2" fmla="val 124049"/>
            <a:gd name="adj3" fmla="val 16667"/>
          </a:avLst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l-GR" sz="2400" dirty="0" smtClean="0"/>
            <a:t>Θ</a:t>
          </a:r>
          <a:r>
            <a:rPr lang="en-US" sz="2400" dirty="0" smtClean="0"/>
            <a:t> = 0.1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0.16925</cdr:x>
      <cdr:y>0.4055</cdr:y>
    </cdr:from>
    <cdr:to>
      <cdr:x>0.33069</cdr:x>
      <cdr:y>0.4895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547664" y="2780928"/>
          <a:ext cx="1476164" cy="576064"/>
        </a:xfrm>
        <a:prstGeom xmlns:a="http://schemas.openxmlformats.org/drawingml/2006/main" prst="wedgeRoundRectCallout">
          <a:avLst>
            <a:gd name="adj1" fmla="val 31630"/>
            <a:gd name="adj2" fmla="val 206655"/>
            <a:gd name="adj3" fmla="val 16667"/>
          </a:avLst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dirty="0" smtClean="0"/>
            <a:t>ν</a:t>
          </a:r>
          <a:r>
            <a:rPr lang="en-US" sz="2400" dirty="0" smtClean="0"/>
            <a:t> = 2.1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176F8D16-5836-A045-A66A-E5CBE792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9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66B2CE-0392-564F-9809-556B72C7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4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6" charset="0"/>
        <a:ea typeface="ＭＳ Ｐゴシック" pitchFamily="4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E94-D39E-48D0-8706-8F50CB38175E}" type="slidenum">
              <a:rPr lang="en-US"/>
              <a:pPr/>
              <a:t>1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17-18 minutes for talk, 4-5 minutes for questions</a:t>
            </a:r>
          </a:p>
        </p:txBody>
      </p:sp>
    </p:spTree>
    <p:extLst>
      <p:ext uri="{BB962C8B-B14F-4D97-AF65-F5344CB8AC3E}">
        <p14:creationId xmlns:p14="http://schemas.microsoft.com/office/powerpoint/2010/main" val="425759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start to understand stream processing rates?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even when we speed up the input rate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7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that happens output rate is related to processing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5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from single filter</a:t>
            </a:r>
          </a:p>
          <a:p>
            <a:r>
              <a:rPr lang="en-US" dirty="0" smtClean="0"/>
              <a:t>Rate type characterizes input/output graph</a:t>
            </a:r>
          </a:p>
          <a:p>
            <a:r>
              <a:rPr lang="en-US" dirty="0" smtClean="0"/>
              <a:t>Generalize to arbitrary stream graphs!</a:t>
            </a:r>
          </a:p>
          <a:p>
            <a:r>
              <a:rPr lang="en-US" dirty="0" smtClean="0"/>
              <a:t>Theta is slope while output&lt;nu starting at (0,0), nu is upper bound</a:t>
            </a:r>
            <a:r>
              <a:rPr lang="en-US" baseline="0" dirty="0" smtClean="0"/>
              <a:t> on output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from single filter</a:t>
            </a:r>
          </a:p>
          <a:p>
            <a:r>
              <a:rPr lang="en-US" dirty="0" smtClean="0"/>
              <a:t>Rate type characterizes input/output graph</a:t>
            </a:r>
          </a:p>
          <a:p>
            <a:r>
              <a:rPr lang="en-US" dirty="0" smtClean="0"/>
              <a:t>Generalize to arbitrary stream graphs</a:t>
            </a:r>
          </a:p>
          <a:p>
            <a:r>
              <a:rPr lang="en-US" dirty="0" smtClean="0"/>
              <a:t>Theta is slope while output&lt;nu starting at (0,0), nu is upper bound</a:t>
            </a:r>
            <a:r>
              <a:rPr lang="en-US" baseline="0" dirty="0" smtClean="0"/>
              <a:t> on output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1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 – elementary unit</a:t>
            </a:r>
            <a:r>
              <a:rPr lang="en-US" baseline="0" dirty="0" smtClean="0"/>
              <a:t> reads/processes/writes</a:t>
            </a:r>
          </a:p>
          <a:p>
            <a:r>
              <a:rPr lang="en-US" baseline="0" dirty="0" smtClean="0"/>
              <a:t>In this example, filter consumes 2 data items, and writes 3 data items in </a:t>
            </a:r>
            <a:r>
              <a:rPr lang="en-US" i="1" baseline="0" dirty="0" smtClean="0"/>
              <a:t>time</a:t>
            </a:r>
            <a:endParaRPr lang="en-US" baseline="0" dirty="0" smtClean="0"/>
          </a:p>
          <a:p>
            <a:r>
              <a:rPr lang="en-US" baseline="0" dirty="0" smtClean="0"/>
              <a:t>Profile to get </a:t>
            </a:r>
            <a:r>
              <a:rPr lang="en-US" i="1" baseline="0" dirty="0" smtClean="0"/>
              <a:t>time</a:t>
            </a:r>
            <a:endParaRPr lang="en-US" i="0" baseline="0" dirty="0" smtClean="0"/>
          </a:p>
          <a:p>
            <a:r>
              <a:rPr lang="en-US" i="0" baseline="0" dirty="0" smtClean="0"/>
              <a:t>Throughput ratio is:</a:t>
            </a:r>
          </a:p>
          <a:p>
            <a:r>
              <a:rPr lang="en-US" i="0" baseline="0" dirty="0" smtClean="0"/>
              <a:t>Natural rate is: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Combine filters…</a:t>
            </a:r>
          </a:p>
          <a:p>
            <a:r>
              <a:rPr lang="en-US" dirty="0" smtClean="0"/>
              <a:t>Combine sub-graphs… compositional graph construction</a:t>
            </a:r>
          </a:p>
          <a:p>
            <a:endParaRPr lang="en-US" dirty="0" smtClean="0"/>
          </a:p>
          <a:p>
            <a:r>
              <a:rPr lang="en-US" dirty="0" smtClean="0"/>
              <a:t>Don’t go too</a:t>
            </a:r>
            <a:r>
              <a:rPr lang="en-US" baseline="0" dirty="0" smtClean="0"/>
              <a:t> long</a:t>
            </a:r>
            <a:endParaRPr lang="en-US" dirty="0" smtClean="0"/>
          </a:p>
          <a:p>
            <a:r>
              <a:rPr lang="en-US" dirty="0" smtClean="0"/>
              <a:t>Note splitter and joiner pseudo-nodes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1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</a:t>
            </a:r>
            <a:r>
              <a:rPr lang="en-US" baseline="0" dirty="0" smtClean="0"/>
              <a:t> applications built up from complicated stream graph whose nodes are filters (as well as splitters and joiners)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 is “</a:t>
            </a:r>
            <a:r>
              <a:rPr lang="en-US" baseline="0" dirty="0" err="1" smtClean="0"/>
              <a:t>BeamFormer</a:t>
            </a:r>
            <a:r>
              <a:rPr lang="en-US" baseline="0" dirty="0" smtClean="0"/>
              <a:t>” benchmark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1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all seen the growth of data</a:t>
            </a:r>
            <a:r>
              <a:rPr lang="en-US" baseline="0" dirty="0" smtClean="0"/>
              <a:t> intensive computing applications with high performance requirements, such as smart-phone app servers, financial market modeling, DNA sequencing, CGI, etc. etc., which leads to the question…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sub-graph</a:t>
            </a:r>
            <a:r>
              <a:rPr lang="en-US" baseline="0" dirty="0" smtClean="0"/>
              <a:t> A types… and sub-graph B types…</a:t>
            </a:r>
          </a:p>
          <a:p>
            <a:r>
              <a:rPr lang="en-US" baseline="0" dirty="0" smtClean="0"/>
              <a:t>Then, the throughput ratio to get through both A and B are…</a:t>
            </a:r>
          </a:p>
          <a:p>
            <a:r>
              <a:rPr lang="en-US" baseline="0" dirty="0" smtClean="0"/>
              <a:t>And the natural rate is…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4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sub-graph</a:t>
            </a:r>
            <a:r>
              <a:rPr lang="en-US" baseline="0" dirty="0" smtClean="0"/>
              <a:t> A types… and sub-graph B types…</a:t>
            </a:r>
          </a:p>
          <a:p>
            <a:r>
              <a:rPr lang="en-US" baseline="0" dirty="0" smtClean="0"/>
              <a:t>Then, the throughput ratio to get through both A and B are…</a:t>
            </a:r>
          </a:p>
          <a:p>
            <a:r>
              <a:rPr lang="en-US" baseline="0" dirty="0" smtClean="0"/>
              <a:t>And the natural rate is…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75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9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Inverted</a:t>
            </a:r>
            <a:r>
              <a:rPr lang="en-US" baseline="0" dirty="0" smtClean="0"/>
              <a:t> diamond – join/split rather than split/join</a:t>
            </a:r>
            <a:endParaRPr lang="en-US" dirty="0" smtClean="0"/>
          </a:p>
          <a:p>
            <a:r>
              <a:rPr lang="en-US" dirty="0" smtClean="0"/>
              <a:t>Circular definitions – assume there is a solution – Fixed point</a:t>
            </a:r>
          </a:p>
          <a:p>
            <a:r>
              <a:rPr lang="en-US" dirty="0" err="1" smtClean="0"/>
              <a:t>Nu_a</a:t>
            </a:r>
            <a:r>
              <a:rPr lang="en-US" dirty="0" smtClean="0"/>
              <a:t>’=min(3,3.6)=3 </a:t>
            </a:r>
            <a:r>
              <a:rPr lang="en-US" dirty="0" err="1" smtClean="0"/>
              <a:t>Nu_b</a:t>
            </a:r>
            <a:r>
              <a:rPr lang="en-US" dirty="0" smtClean="0"/>
              <a:t>’=min(2.5,1.2)=1.2 Nu=1.5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76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Given input and output rates is system achievable and sustainable?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Given input, is an output rate achievable?  Given output, is input?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Given fixed or unlimited input, how fast is output?</a:t>
            </a:r>
          </a:p>
          <a:p>
            <a:r>
              <a:rPr lang="en-US" baseline="0" dirty="0" smtClean="0"/>
              <a:t>Unify three motivating questions into a single type based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0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Subtypes only when both theta and nu are less than </a:t>
            </a:r>
            <a:r>
              <a:rPr lang="en-US" dirty="0" err="1" smtClean="0"/>
              <a:t>supertype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Intuitively,</a:t>
            </a:r>
            <a:r>
              <a:rPr lang="en-US" baseline="0" dirty="0" smtClean="0"/>
              <a:t> if I can achieve a rate on the top line, I can definitely achieve at least that rate on the sub-type.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57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Synchronizing</a:t>
            </a:r>
            <a:r>
              <a:rPr lang="en-US" baseline="0" dirty="0" smtClean="0"/>
              <a:t> clocks among filters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Soundness – there is at least one schedule which achieves rate 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Completeness – there are no schedules which</a:t>
            </a:r>
            <a:r>
              <a:rPr lang="en-US" baseline="0" dirty="0" smtClean="0"/>
              <a:t> achieve rate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2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 benchmarks are filter, chain,</a:t>
            </a:r>
            <a:r>
              <a:rPr lang="en-US" baseline="0" dirty="0" smtClean="0"/>
              <a:t> diamond, and 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0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Fft</a:t>
            </a:r>
            <a:r>
              <a:rPr lang="en-US" dirty="0" smtClean="0"/>
              <a:t> 16 core – results for all benchmarks</a:t>
            </a:r>
            <a:r>
              <a:rPr lang="en-US" baseline="0" dirty="0" smtClean="0"/>
              <a:t> in the paper</a:t>
            </a:r>
          </a:p>
          <a:p>
            <a:r>
              <a:rPr lang="en-US" baseline="0" dirty="0" smtClean="0"/>
              <a:t>Nu and theta are derived from constraints &amp; filter profiles</a:t>
            </a:r>
          </a:p>
          <a:p>
            <a:r>
              <a:rPr lang="en-US" baseline="0" dirty="0" smtClean="0"/>
              <a:t>Green line – actual (controlled input, measured output) I/O </a:t>
            </a:r>
            <a:r>
              <a:rPr lang="en-US" baseline="0" smtClean="0"/>
              <a:t>data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5F2A-FAB8-41A5-95B5-4A8B7FEB26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r>
              <a:rPr lang="en-US" baseline="0" dirty="0" smtClean="0"/>
              <a:t> are contained in the paper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mean b</a:t>
            </a:r>
            <a:r>
              <a:rPr lang="en-US" baseline="0" dirty="0" smtClean="0"/>
              <a:t>y “performance”?</a:t>
            </a:r>
          </a:p>
          <a:p>
            <a:r>
              <a:rPr lang="en-US" baseline="0" dirty="0" smtClean="0"/>
              <a:t>What kinds of performance question should we ask?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6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types answers</a:t>
            </a:r>
            <a:r>
              <a:rPr lang="en-US" baseline="0" dirty="0" smtClean="0"/>
              <a:t> a surprising variety of performance questions using primarily static type system reasoning!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3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3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graphical instead of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1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4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Stream rates like gallons per minute flow through</a:t>
            </a:r>
            <a:r>
              <a:rPr lang="en-US" baseline="0" dirty="0" smtClean="0"/>
              <a:t> an oil pipeline.</a:t>
            </a:r>
          </a:p>
          <a:p>
            <a:endParaRPr lang="en-US" baseline="0" dirty="0" smtClean="0"/>
          </a:p>
          <a:p>
            <a:r>
              <a:rPr lang="en-US" dirty="0" smtClean="0"/>
              <a:t>Note that output is offset from input (by filter processing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67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assumption: Filter must finish processing old data before it can start on new data – no</a:t>
            </a:r>
            <a:r>
              <a:rPr lang="en-US" baseline="0" dirty="0" smtClean="0"/>
              <a:t> parallel execution of filters (without split/join)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15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this later, and reduce….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graph state: #</a:t>
            </a:r>
            <a:r>
              <a:rPr lang="en-US" dirty="0" smtClean="0"/>
              <a:t> data items per stream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minimum</a:t>
            </a:r>
            <a:r>
              <a:rPr lang="en-US" dirty="0" smtClean="0"/>
              <a:t> time required for each state 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Filter</a:t>
            </a:r>
            <a:r>
              <a:rPr lang="en-US" baseline="0" dirty="0" smtClean="0"/>
              <a:t> A and B can execute simultaneously if state allows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Treat A and B as sub-graphs instead of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Allows A then B, B then A, or A and B simultaneously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See paper for technical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Supports Parallelism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assumptions on inter-filter synchronization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Tolerates arbitrary schedules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We</a:t>
            </a:r>
            <a:r>
              <a:rPr lang="en-US" sz="1200" baseline="0" dirty="0" smtClean="0"/>
              <a:t> chose Stream programming--- why? …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B2CE-0392-564F-9809-556B72C71F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 to big data crunching,</a:t>
            </a:r>
            <a:r>
              <a:rPr lang="en-US" baseline="0" dirty="0" smtClean="0"/>
              <a:t> streaming media, internet apps, smart phone apps,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2A37-2C0C-492F-8BE4-497E05F2B79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6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 userDrawn="1"/>
        </p:nvSpPr>
        <p:spPr bwMode="auto">
          <a:xfrm>
            <a:off x="8610600" y="652145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C553BF2-738E-1F49-9F61-1319B23089DE}" type="slidenum">
              <a:rPr lang="en-US" sz="1600" i="0">
                <a:solidFill>
                  <a:schemeClr val="tx1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600" i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808820"/>
            <a:ext cx="8763000" cy="15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Rate Types for Stream Programs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ＭＳ Ｐゴシック" pitchFamily="-28" charset="-128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392996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Thomas W. Bartenstein</a:t>
            </a:r>
          </a:p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Yu David Liu</a:t>
            </a:r>
          </a:p>
          <a:p>
            <a:pPr algn="ctr"/>
            <a:endParaRPr lang="en-US" sz="1800" b="0" i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State University of New York (SUNY)</a:t>
            </a:r>
          </a:p>
          <a:p>
            <a:pPr algn="ctr"/>
            <a:r>
              <a:rPr lang="en-US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 Binghamton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8721" y="5985284"/>
            <a:ext cx="1361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OOPSLA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 Benefits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56614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Friendliness to Big Data Applications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High Parallel Efficiency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Task Parallelism, Data Parallelism, and Pipelining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Programming Constructs Conducive to Data Oriented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45" y="3337561"/>
            <a:ext cx="8229600" cy="29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29" dirty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A type system to reason about data rates of</a:t>
            </a:r>
            <a:r>
              <a:rPr lang="en-US" sz="4000" dirty="0" smtClean="0">
                <a:solidFill>
                  <a:schemeClr val="accent5"/>
                </a:solidFill>
              </a:rPr>
              <a:t> stream programs</a:t>
            </a:r>
            <a:endParaRPr lang="en-US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Rate Insight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06147" y="1543518"/>
            <a:ext cx="693170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Output Data rate depends on input data rate…</a:t>
            </a:r>
          </a:p>
        </p:txBody>
      </p:sp>
    </p:spTree>
    <p:extLst>
      <p:ext uri="{BB962C8B-B14F-4D97-AF65-F5344CB8AC3E}">
        <p14:creationId xmlns:p14="http://schemas.microsoft.com/office/powerpoint/2010/main" val="30391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Rate Insight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70577" y="1543518"/>
            <a:ext cx="1489510" cy="578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 until …</a:t>
            </a:r>
          </a:p>
        </p:txBody>
      </p:sp>
    </p:spTree>
    <p:extLst>
      <p:ext uri="{BB962C8B-B14F-4D97-AF65-F5344CB8AC3E}">
        <p14:creationId xmlns:p14="http://schemas.microsoft.com/office/powerpoint/2010/main" val="2724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Rate Insight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10155" y="1365052"/>
            <a:ext cx="6923690" cy="94782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 input rate is faster than processing time;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Output rate is proportional to processing time.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803391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788647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781966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796710" y="4275290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7 L 0.3776 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1.85185E-6 L 0.2967 0.0020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1.85185E-6 L 0.22136 1.85185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44444E-6 L 0.13246 -4.4444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 Rate Graph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6155926"/>
              </p:ext>
            </p:extLst>
          </p:nvPr>
        </p:nvGraphicFramePr>
        <p:xfrm>
          <a:off x="935596" y="1376772"/>
          <a:ext cx="72368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3167844" y="5013176"/>
            <a:ext cx="3198298" cy="578882"/>
          </a:xfrm>
          <a:prstGeom prst="wedgeRoundRectCallout">
            <a:avLst>
              <a:gd name="adj1" fmla="val -54288"/>
              <a:gd name="adj2" fmla="val -176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/>
              <a:t>What’s the slope?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723311" y="3681028"/>
            <a:ext cx="4150172" cy="578882"/>
          </a:xfrm>
          <a:prstGeom prst="wedgeRoundRectCallout">
            <a:avLst>
              <a:gd name="adj1" fmla="val -5903"/>
              <a:gd name="adj2" fmla="val -206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Where does it plateau?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8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7367"/>
            <a:ext cx="83058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Slope is the “throughput ratio” -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ratio between the output rate and input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Plateau is the “natural bound” -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output rate given unlimited input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Rate type is the tuple – 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 descr="nu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39" y="2961241"/>
            <a:ext cx="261582" cy="381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</a:t>
            </a:r>
            <a:endParaRPr lang="en-US" dirty="0"/>
          </a:p>
        </p:txBody>
      </p:sp>
      <p:pic>
        <p:nvPicPr>
          <p:cNvPr id="6" name="Picture 5" descr="rttyp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985498"/>
            <a:ext cx="1066800" cy="629138"/>
          </a:xfrm>
          <a:prstGeom prst="rect">
            <a:avLst/>
          </a:prstGeom>
        </p:spPr>
      </p:pic>
      <p:pic>
        <p:nvPicPr>
          <p:cNvPr id="7" name="Picture 6" descr="theta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520" y="1713367"/>
            <a:ext cx="246380" cy="61595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5890561"/>
              </p:ext>
            </p:extLst>
          </p:nvPr>
        </p:nvGraphicFramePr>
        <p:xfrm>
          <a:off x="6589440" y="309211"/>
          <a:ext cx="2173560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3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 Rate Graph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86155926"/>
              </p:ext>
            </p:extLst>
          </p:nvPr>
        </p:nvGraphicFramePr>
        <p:xfrm>
          <a:off x="935596" y="1376772"/>
          <a:ext cx="72368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3419872" y="4761148"/>
            <a:ext cx="1980220" cy="684076"/>
          </a:xfrm>
          <a:prstGeom prst="wedgeRoundRectCallout">
            <a:avLst>
              <a:gd name="adj1" fmla="val -54288"/>
              <a:gd name="adj2" fmla="val -176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θ</a:t>
            </a:r>
            <a:r>
              <a:rPr lang="en-US" sz="2800" dirty="0" smtClean="0"/>
              <a:t> = 1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544108" y="3140968"/>
            <a:ext cx="1764196" cy="648072"/>
          </a:xfrm>
          <a:prstGeom prst="wedgeRoundRectCallout">
            <a:avLst>
              <a:gd name="adj1" fmla="val -46825"/>
              <a:gd name="adj2" fmla="val -125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200" dirty="0" smtClean="0"/>
              <a:t>ν</a:t>
            </a:r>
            <a:r>
              <a:rPr lang="en-US" sz="3200" dirty="0" smtClean="0"/>
              <a:t> =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29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Filter Type Check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9762" y="2402924"/>
            <a:ext cx="4284476" cy="937497"/>
            <a:chOff x="2663788" y="2402924"/>
            <a:chExt cx="4284476" cy="937497"/>
          </a:xfrm>
        </p:grpSpPr>
        <p:cxnSp>
          <p:nvCxnSpPr>
            <p:cNvPr id="9" name="Straight Arrow Connector 8"/>
            <p:cNvCxnSpPr>
              <a:endCxn id="10" idx="1"/>
            </p:cNvCxnSpPr>
            <p:nvPr/>
          </p:nvCxnSpPr>
          <p:spPr>
            <a:xfrm>
              <a:off x="2663788" y="2871672"/>
              <a:ext cx="1414028" cy="1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V="1">
              <a:off x="5449416" y="2871672"/>
              <a:ext cx="1498848" cy="1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Alternate Process 9"/>
            <p:cNvSpPr/>
            <p:nvPr/>
          </p:nvSpPr>
          <p:spPr>
            <a:xfrm>
              <a:off x="4077816" y="2402924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filter</a:t>
              </a:r>
              <a:endParaRPr lang="en-US" sz="3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27547" y="2205250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5775" y="2205250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2789789" y="1334598"/>
            <a:ext cx="227866" cy="124832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8" y="1124744"/>
            <a:ext cx="936104" cy="7405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accent1"/>
                </a:solidFill>
                <a:latin typeface="+mn-lt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1317" y="2175455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39545" y="2175455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47773" y="2175455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5400000">
            <a:off x="5884999" y="1213874"/>
            <a:ext cx="260498" cy="14571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1427" y="1085771"/>
            <a:ext cx="1092692" cy="7405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accent1"/>
                </a:solidFill>
                <a:latin typeface="+mn-lt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5079" y="3153312"/>
            <a:ext cx="1371600" cy="9025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/>
                </a:solidFill>
                <a:latin typeface="+mn-lt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5596" y="4138478"/>
                <a:ext cx="2139945" cy="129881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96" y="4138478"/>
                <a:ext cx="2139945" cy="12988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2164" y="4133605"/>
                <a:ext cx="2970300" cy="1308563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4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4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𝒕𝒊𝒎𝒆</m:t>
                          </m:r>
                        </m:den>
                      </m:f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64" y="4133605"/>
                <a:ext cx="2970300" cy="13085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9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45" y="2923283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57245" y="445992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>
            <a:off x="1143045" y="2148854"/>
            <a:ext cx="0" cy="7744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2"/>
            <a:endCxn id="3" idx="0"/>
          </p:cNvCxnSpPr>
          <p:nvPr/>
        </p:nvCxnSpPr>
        <p:spPr>
          <a:xfrm>
            <a:off x="1143045" y="3860780"/>
            <a:ext cx="0" cy="59914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1143045" y="5397424"/>
            <a:ext cx="0" cy="95762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2209845" y="369160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3962445" y="3694166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5867445" y="368079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7467645" y="3683359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endCxn id="6" idx="0"/>
          </p:cNvCxnSpPr>
          <p:nvPr/>
        </p:nvCxnSpPr>
        <p:spPr>
          <a:xfrm flipH="1">
            <a:off x="3758285" y="2041859"/>
            <a:ext cx="18422" cy="76208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4"/>
            <a:endCxn id="12" idx="0"/>
          </p:cNvCxnSpPr>
          <p:nvPr/>
        </p:nvCxnSpPr>
        <p:spPr>
          <a:xfrm flipH="1">
            <a:off x="2895645" y="2967145"/>
            <a:ext cx="862640" cy="72445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13" idx="0"/>
          </p:cNvCxnSpPr>
          <p:nvPr/>
        </p:nvCxnSpPr>
        <p:spPr>
          <a:xfrm>
            <a:off x="3758285" y="2967145"/>
            <a:ext cx="889960" cy="72702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37" idx="0"/>
          </p:cNvCxnSpPr>
          <p:nvPr/>
        </p:nvCxnSpPr>
        <p:spPr>
          <a:xfrm>
            <a:off x="2895645" y="4629101"/>
            <a:ext cx="862640" cy="79619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  <a:endCxn id="37" idx="0"/>
          </p:cNvCxnSpPr>
          <p:nvPr/>
        </p:nvCxnSpPr>
        <p:spPr>
          <a:xfrm flipH="1">
            <a:off x="3758285" y="4631663"/>
            <a:ext cx="889960" cy="79362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7" idx="4"/>
          </p:cNvCxnSpPr>
          <p:nvPr/>
        </p:nvCxnSpPr>
        <p:spPr>
          <a:xfrm>
            <a:off x="3758285" y="5588497"/>
            <a:ext cx="0" cy="76655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1" idx="0"/>
          </p:cNvCxnSpPr>
          <p:nvPr/>
        </p:nvCxnSpPr>
        <p:spPr>
          <a:xfrm flipH="1">
            <a:off x="8153445" y="2041859"/>
            <a:ext cx="1" cy="6503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4"/>
            <a:endCxn id="18" idx="0"/>
          </p:cNvCxnSpPr>
          <p:nvPr/>
        </p:nvCxnSpPr>
        <p:spPr>
          <a:xfrm>
            <a:off x="8153445" y="2855367"/>
            <a:ext cx="0" cy="8279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2"/>
            <a:endCxn id="45" idx="0"/>
          </p:cNvCxnSpPr>
          <p:nvPr/>
        </p:nvCxnSpPr>
        <p:spPr>
          <a:xfrm>
            <a:off x="8153445" y="4620856"/>
            <a:ext cx="0" cy="91900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4"/>
          </p:cNvCxnSpPr>
          <p:nvPr/>
        </p:nvCxnSpPr>
        <p:spPr>
          <a:xfrm>
            <a:off x="8153445" y="5703066"/>
            <a:ext cx="1" cy="65198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2"/>
            <a:endCxn id="17" idx="2"/>
          </p:cNvCxnSpPr>
          <p:nvPr/>
        </p:nvCxnSpPr>
        <p:spPr>
          <a:xfrm rot="10800000">
            <a:off x="6553245" y="4618295"/>
            <a:ext cx="1492188" cy="1003169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0"/>
            <a:endCxn id="41" idx="2"/>
          </p:cNvCxnSpPr>
          <p:nvPr/>
        </p:nvCxnSpPr>
        <p:spPr>
          <a:xfrm rot="5400000" flipH="1" flipV="1">
            <a:off x="6845823" y="2481187"/>
            <a:ext cx="907033" cy="1492188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07266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Programming: Combinators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73" y="1508781"/>
            <a:ext cx="1142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chain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17537" y="1508781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diamond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1536757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circle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50273" y="2803939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50273" y="5425291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45433" y="2692161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45433" y="5539860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On the rise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High-performance requirement</a:t>
            </a:r>
          </a:p>
        </p:txBody>
      </p:sp>
      <p:pic>
        <p:nvPicPr>
          <p:cNvPr id="5" name="Picture 6" descr="http://www.usvao.org/wp-content/uploads/2012/03/big_data_cr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14296"/>
          <a:stretch/>
        </p:blipFill>
        <p:spPr bwMode="auto">
          <a:xfrm>
            <a:off x="194295" y="3166106"/>
            <a:ext cx="6177468" cy="24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nar.ucar.edu/sites/default/files/ncar/cisl/2012/1211yellowsto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612674"/>
            <a:ext cx="4937241" cy="17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nl.gov/science/images/highlights/computing/biopilot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2" y="282420"/>
            <a:ext cx="2215683" cy="3541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Data Intensive Applications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287524" y="381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smtClean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Data Rate Reasoning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Data rates</a:t>
            </a:r>
            <a:r>
              <a:rPr lang="en-US" sz="3200" dirty="0" smtClean="0">
                <a:solidFill>
                  <a:schemeClr val="tx1"/>
                </a:solidFill>
              </a:rPr>
              <a:t> of program dataflow paths can be </a:t>
            </a:r>
            <a:r>
              <a:rPr lang="en-US" sz="3200" dirty="0" smtClean="0">
                <a:solidFill>
                  <a:srgbClr val="54A021"/>
                </a:solidFill>
              </a:rPr>
              <a:t>reasoned about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-167"/>
          <a:stretch/>
        </p:blipFill>
        <p:spPr>
          <a:xfrm>
            <a:off x="2051720" y="2384884"/>
            <a:ext cx="4968552" cy="4427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620150" cy="1320800"/>
          </a:xfrm>
        </p:spPr>
        <p:txBody>
          <a:bodyPr/>
          <a:lstStyle/>
          <a:p>
            <a:r>
              <a:rPr lang="en-US" dirty="0" smtClean="0"/>
              <a:t>Chain Combination Type Check</a:t>
            </a:r>
            <a:endParaRPr lang="en-US" dirty="0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719572" y="2871672"/>
            <a:ext cx="141402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3"/>
            <a:endCxn id="14" idx="1"/>
          </p:cNvCxnSpPr>
          <p:nvPr/>
        </p:nvCxnSpPr>
        <p:spPr>
          <a:xfrm>
            <a:off x="3505200" y="2871673"/>
            <a:ext cx="2133600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7010400" y="2871672"/>
            <a:ext cx="123400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>
            <a:off x="21336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</a:t>
            </a:r>
            <a:r>
              <a:rPr lang="en-US" sz="4400" baseline="-25000" dirty="0" smtClean="0"/>
              <a:t>a</a:t>
            </a:r>
            <a:endParaRPr lang="en-US" sz="4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6388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P</a:t>
            </a:r>
            <a:r>
              <a:rPr lang="en-US" sz="4400" baseline="-25000" dirty="0" err="1"/>
              <a:t>b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58" t="56797" r="7428" b="5602"/>
          <a:stretch/>
        </p:blipFill>
        <p:spPr>
          <a:xfrm>
            <a:off x="1331640" y="1638557"/>
            <a:ext cx="3102750" cy="58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165" t="56041" r="8317" b="6358"/>
          <a:stretch/>
        </p:blipFill>
        <p:spPr>
          <a:xfrm>
            <a:off x="4788024" y="1604473"/>
            <a:ext cx="3327882" cy="651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5786" y="3797558"/>
                <a:ext cx="3852428" cy="1015663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40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786" y="3797558"/>
                <a:ext cx="3852428" cy="10156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9976" y="4673439"/>
                <a:ext cx="5004048" cy="131048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76" y="4673439"/>
                <a:ext cx="5004048" cy="13104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5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620150" cy="1320800"/>
          </a:xfrm>
        </p:spPr>
        <p:txBody>
          <a:bodyPr/>
          <a:lstStyle/>
          <a:p>
            <a:r>
              <a:rPr lang="en-US" dirty="0" smtClean="0"/>
              <a:t>Chain Combination Type Check</a:t>
            </a:r>
            <a:endParaRPr lang="en-US" dirty="0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719572" y="2871672"/>
            <a:ext cx="141402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3"/>
            <a:endCxn id="14" idx="1"/>
          </p:cNvCxnSpPr>
          <p:nvPr/>
        </p:nvCxnSpPr>
        <p:spPr>
          <a:xfrm>
            <a:off x="3505200" y="2871673"/>
            <a:ext cx="2133600" cy="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7010400" y="2871672"/>
            <a:ext cx="1234008" cy="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>
            <a:off x="21336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</a:t>
            </a:r>
            <a:r>
              <a:rPr lang="en-US" sz="4400" baseline="-25000" dirty="0"/>
              <a:t>A</a:t>
            </a:r>
            <a:endParaRPr lang="en-US" sz="4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638800" y="2402924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</a:t>
            </a:r>
            <a:r>
              <a:rPr lang="en-US" sz="4400" baseline="-25000" dirty="0"/>
              <a:t>B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5669" y="3696860"/>
                <a:ext cx="4650953" cy="1015663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0.8 = 1.2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69" y="3696860"/>
                <a:ext cx="4650953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6150" y="4581128"/>
                <a:ext cx="6749989" cy="131048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50" y="4581128"/>
                <a:ext cx="6749989" cy="13104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4782" y="1587466"/>
                <a:ext cx="2942087" cy="73866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82" y="1587466"/>
                <a:ext cx="2942087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131" y="1587466"/>
                <a:ext cx="3103607" cy="73866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2.5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131" y="1587466"/>
                <a:ext cx="3103607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6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7232218" cy="1320800"/>
          </a:xfrm>
        </p:spPr>
        <p:txBody>
          <a:bodyPr/>
          <a:lstStyle/>
          <a:p>
            <a:r>
              <a:rPr lang="en-US" dirty="0" smtClean="0"/>
              <a:t>Diamond Combination Type Check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09900" y="1448780"/>
            <a:ext cx="3124200" cy="2924379"/>
            <a:chOff x="2915816" y="1448780"/>
            <a:chExt cx="3124200" cy="2924379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2915816" y="2458508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r>
                <a:rPr lang="en-US" sz="3200" baseline="-25000" dirty="0" smtClean="0"/>
                <a:t>A</a:t>
              </a:r>
              <a:endParaRPr lang="en-US" sz="3200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4668416" y="2461070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r>
                <a:rPr lang="en-US" sz="3200" baseline="-25000" dirty="0" smtClean="0"/>
                <a:t>B</a:t>
              </a:r>
              <a:endParaRPr lang="en-US" sz="3200" dirty="0"/>
            </a:p>
          </p:txBody>
        </p:sp>
        <p:cxnSp>
          <p:nvCxnSpPr>
            <p:cNvPr id="17" name="Straight Arrow Connector 16"/>
            <p:cNvCxnSpPr>
              <a:endCxn id="22" idx="0"/>
            </p:cNvCxnSpPr>
            <p:nvPr/>
          </p:nvCxnSpPr>
          <p:spPr>
            <a:xfrm>
              <a:off x="4449276" y="1448780"/>
              <a:ext cx="268" cy="43676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2" idx="4"/>
              <a:endCxn id="15" idx="0"/>
            </p:cNvCxnSpPr>
            <p:nvPr/>
          </p:nvCxnSpPr>
          <p:spPr>
            <a:xfrm flipH="1">
              <a:off x="3601616" y="2048754"/>
              <a:ext cx="847928" cy="409754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2" idx="4"/>
              <a:endCxn id="16" idx="0"/>
            </p:cNvCxnSpPr>
            <p:nvPr/>
          </p:nvCxnSpPr>
          <p:spPr>
            <a:xfrm>
              <a:off x="4449544" y="2048754"/>
              <a:ext cx="904672" cy="41231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  <a:endCxn id="23" idx="0"/>
            </p:cNvCxnSpPr>
            <p:nvPr/>
          </p:nvCxnSpPr>
          <p:spPr>
            <a:xfrm>
              <a:off x="3601616" y="3396005"/>
              <a:ext cx="955672" cy="47241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23" idx="4"/>
            </p:cNvCxnSpPr>
            <p:nvPr/>
          </p:nvCxnSpPr>
          <p:spPr>
            <a:xfrm>
              <a:off x="4557288" y="4031628"/>
              <a:ext cx="0" cy="34153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341532" y="1885548"/>
              <a:ext cx="216024" cy="163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49276" y="3868422"/>
              <a:ext cx="216024" cy="163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16" idx="2"/>
              <a:endCxn id="23" idx="0"/>
            </p:cNvCxnSpPr>
            <p:nvPr/>
          </p:nvCxnSpPr>
          <p:spPr>
            <a:xfrm flipH="1">
              <a:off x="4557288" y="3398567"/>
              <a:ext cx="796928" cy="46985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031940" y="1650866"/>
            <a:ext cx="181140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14752" y="1640456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14809" y="3483715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92661" y="3483715"/>
            <a:ext cx="181140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716" y="4085876"/>
                <a:ext cx="8395311" cy="133709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4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6" y="4085876"/>
                <a:ext cx="8395311" cy="13370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7516" y="5023373"/>
                <a:ext cx="5630837" cy="1752146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516" y="5023373"/>
                <a:ext cx="5630837" cy="17521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1808411" y="4303921"/>
            <a:ext cx="1794769" cy="1198380"/>
          </a:xfrm>
          <a:prstGeom prst="wedgeRoundRectCallout">
            <a:avLst>
              <a:gd name="adj1" fmla="val 68337"/>
              <a:gd name="adj2" fmla="val -141794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ular Callout 51"/>
          <p:cNvSpPr/>
          <p:nvPr/>
        </p:nvSpPr>
        <p:spPr>
          <a:xfrm>
            <a:off x="3450035" y="4327480"/>
            <a:ext cx="1914648" cy="1198380"/>
          </a:xfrm>
          <a:prstGeom prst="wedgeRoundRectCallout">
            <a:avLst>
              <a:gd name="adj1" fmla="val 50429"/>
              <a:gd name="adj2" fmla="val -154102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ular Callout 52"/>
          <p:cNvSpPr/>
          <p:nvPr/>
        </p:nvSpPr>
        <p:spPr>
          <a:xfrm>
            <a:off x="3563812" y="5467884"/>
            <a:ext cx="1087560" cy="1198380"/>
          </a:xfrm>
          <a:prstGeom prst="wedgeRoundRectCallout">
            <a:avLst>
              <a:gd name="adj1" fmla="val -40134"/>
              <a:gd name="adj2" fmla="val -214406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ular Callout 53"/>
          <p:cNvSpPr/>
          <p:nvPr/>
        </p:nvSpPr>
        <p:spPr>
          <a:xfrm>
            <a:off x="4802990" y="5467884"/>
            <a:ext cx="1350940" cy="1198380"/>
          </a:xfrm>
          <a:prstGeom prst="wedgeRoundRectCallout">
            <a:avLst>
              <a:gd name="adj1" fmla="val 286"/>
              <a:gd name="adj2" fmla="val -210714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ular Callout 54"/>
          <p:cNvSpPr/>
          <p:nvPr/>
        </p:nvSpPr>
        <p:spPr>
          <a:xfrm>
            <a:off x="1848438" y="4359203"/>
            <a:ext cx="351656" cy="1027677"/>
          </a:xfrm>
          <a:prstGeom prst="wedgeRoundRectCallout">
            <a:avLst>
              <a:gd name="adj1" fmla="val 617439"/>
              <a:gd name="adj2" fmla="val -260688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ular Callout 55"/>
          <p:cNvSpPr/>
          <p:nvPr/>
        </p:nvSpPr>
        <p:spPr>
          <a:xfrm>
            <a:off x="3197359" y="4386238"/>
            <a:ext cx="351656" cy="1027677"/>
          </a:xfrm>
          <a:prstGeom prst="wedgeRoundRectCallout">
            <a:avLst>
              <a:gd name="adj1" fmla="val 185459"/>
              <a:gd name="adj2" fmla="val -117176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7044" y="1679422"/>
                <a:ext cx="2942087" cy="73866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" y="1679422"/>
                <a:ext cx="2942087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19424" y="1712120"/>
                <a:ext cx="3103607" cy="73866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2.5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424" y="1712120"/>
                <a:ext cx="3103607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617585" y="1095342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610" y="3779491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771078" y="4247049"/>
            <a:ext cx="2029758" cy="1198380"/>
          </a:xfrm>
          <a:prstGeom prst="wedgeRoundRectCallout">
            <a:avLst>
              <a:gd name="adj1" fmla="val -106518"/>
              <a:gd name="adj2" fmla="val -167640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328" y="1328976"/>
            <a:ext cx="6449180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Complicated because of feedback</a:t>
            </a:r>
          </a:p>
          <a:p>
            <a:r>
              <a:rPr lang="en-US" sz="2800" dirty="0" smtClean="0"/>
              <a:t>Intuitively, inverted diamond</a:t>
            </a:r>
          </a:p>
          <a:p>
            <a:r>
              <a:rPr lang="en-US" sz="2800" dirty="0" smtClean="0"/>
              <a:t>See paper for full details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755575" y="3670156"/>
            <a:ext cx="4606743" cy="937497"/>
          </a:xfrm>
          <a:prstGeom prst="wedgeRoundRectCallout">
            <a:avLst>
              <a:gd name="adj1" fmla="val 108493"/>
              <a:gd name="adj2" fmla="val 94372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508133" y="4573300"/>
            <a:ext cx="4974775" cy="937497"/>
          </a:xfrm>
          <a:prstGeom prst="wedgeRoundRectCallout">
            <a:avLst>
              <a:gd name="adj1" fmla="val 69944"/>
              <a:gd name="adj2" fmla="val -188798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1799693" y="5606038"/>
            <a:ext cx="2556284" cy="807903"/>
          </a:xfrm>
          <a:prstGeom prst="wedgeRoundRectCallout">
            <a:avLst>
              <a:gd name="adj1" fmla="val 192727"/>
              <a:gd name="adj2" fmla="val -2380"/>
              <a:gd name="adj3" fmla="val 1666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3" y="609600"/>
            <a:ext cx="6959511" cy="1320800"/>
          </a:xfrm>
        </p:spPr>
        <p:txBody>
          <a:bodyPr/>
          <a:lstStyle/>
          <a:p>
            <a:r>
              <a:rPr lang="en-US" dirty="0" smtClean="0"/>
              <a:t>Circle Combination Type Check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5867445" y="368079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r>
              <a:rPr lang="en-US" sz="3200" baseline="-25000" dirty="0" smtClean="0"/>
              <a:t>B</a:t>
            </a:r>
            <a:endParaRPr lang="en-US" sz="32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7477337" y="3670157"/>
            <a:ext cx="1371600" cy="9374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r>
              <a:rPr lang="en-US" sz="3200" baseline="-25000" dirty="0" smtClean="0"/>
              <a:t>A</a:t>
            </a:r>
            <a:endParaRPr lang="en-US" sz="3200" dirty="0"/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 flipH="1">
            <a:off x="8153445" y="2041859"/>
            <a:ext cx="1" cy="6503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4"/>
            <a:endCxn id="8" idx="0"/>
          </p:cNvCxnSpPr>
          <p:nvPr/>
        </p:nvCxnSpPr>
        <p:spPr>
          <a:xfrm>
            <a:off x="8153445" y="2855367"/>
            <a:ext cx="9692" cy="81479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16" idx="0"/>
          </p:cNvCxnSpPr>
          <p:nvPr/>
        </p:nvCxnSpPr>
        <p:spPr>
          <a:xfrm flipH="1">
            <a:off x="8153445" y="4607654"/>
            <a:ext cx="9692" cy="93220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4"/>
          </p:cNvCxnSpPr>
          <p:nvPr/>
        </p:nvCxnSpPr>
        <p:spPr>
          <a:xfrm>
            <a:off x="8153445" y="5703066"/>
            <a:ext cx="1" cy="65198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9"/>
          <p:cNvCxnSpPr>
            <a:stCxn id="16" idx="2"/>
            <a:endCxn id="7" idx="2"/>
          </p:cNvCxnSpPr>
          <p:nvPr/>
        </p:nvCxnSpPr>
        <p:spPr>
          <a:xfrm rot="10800000">
            <a:off x="6553245" y="4618295"/>
            <a:ext cx="1492188" cy="1003169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2"/>
          <p:cNvCxnSpPr>
            <a:stCxn id="7" idx="0"/>
            <a:endCxn id="15" idx="2"/>
          </p:cNvCxnSpPr>
          <p:nvPr/>
        </p:nvCxnSpPr>
        <p:spPr>
          <a:xfrm rot="5400000" flipH="1" flipV="1">
            <a:off x="6845823" y="2481187"/>
            <a:ext cx="907033" cy="1492188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5433" y="2692161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45433" y="5539860"/>
            <a:ext cx="216024" cy="16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77074" y="2287605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6742" y="193040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6742" y="289245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6742" y="5634035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75639" y="511988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6742" y="4723590"/>
            <a:ext cx="181140" cy="486159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133" y="3537012"/>
                <a:ext cx="5107983" cy="2841162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1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′×</m:t>
                      </m:r>
                      <m:f>
                        <m:fPr>
                          <m:type m:val="skw"/>
                          <m:ctrlP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33" y="3537012"/>
                <a:ext cx="5107983" cy="28411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90333" y="984225"/>
                <a:ext cx="2158604" cy="55399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333" y="984225"/>
                <a:ext cx="2158604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90333" y="1357465"/>
                <a:ext cx="2274918" cy="55399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rPr>
                  <a:t>2.5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333" y="1357465"/>
                <a:ext cx="2274918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134" y="609600"/>
            <a:ext cx="8635866" cy="1320800"/>
          </a:xfrm>
        </p:spPr>
        <p:txBody>
          <a:bodyPr/>
          <a:lstStyle/>
          <a:p>
            <a:r>
              <a:rPr lang="en-US" dirty="0" smtClean="0"/>
              <a:t>Data Rate Reasoning as a Typing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 Checking: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dirty="0"/>
          </a:p>
          <a:p>
            <a:r>
              <a:rPr lang="en-US" sz="2600" dirty="0" smtClean="0"/>
              <a:t>Type Inference: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400" dirty="0" smtClean="0"/>
              <a:t>Principal Typing: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83332" y="1493613"/>
            <a:ext cx="3577337" cy="1080120"/>
            <a:chOff x="148722" y="2456892"/>
            <a:chExt cx="8828707" cy="3636404"/>
          </a:xfrm>
        </p:grpSpPr>
        <p:grpSp>
          <p:nvGrpSpPr>
            <p:cNvPr id="19" name="Group 18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>
                  <a:stCxn id="30" idx="0"/>
                  <a:endCxn id="31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4"/>
                  <a:endCxn id="31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>
                  <a:stCxn id="26" idx="0"/>
                  <a:endCxn id="2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6" idx="4"/>
                  <a:endCxn id="2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ounded Rectangle 24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57778" y="424614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48995" y="2947806"/>
              <a:ext cx="498473" cy="245510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58335" y="3072379"/>
            <a:ext cx="4141974" cy="1580757"/>
            <a:chOff x="148722" y="2255718"/>
            <a:chExt cx="8828707" cy="3837581"/>
          </a:xfrm>
        </p:grpSpPr>
        <p:grpSp>
          <p:nvGrpSpPr>
            <p:cNvPr id="35" name="Group 34"/>
            <p:cNvGrpSpPr/>
            <p:nvPr/>
          </p:nvGrpSpPr>
          <p:grpSpPr>
            <a:xfrm>
              <a:off x="148722" y="2456895"/>
              <a:ext cx="8828707" cy="3636404"/>
              <a:chOff x="17699" y="2456895"/>
              <a:chExt cx="8828707" cy="363640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>
                  <a:stCxn id="47" idx="0"/>
                  <a:endCxn id="48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47" idx="4"/>
                  <a:endCxn id="48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>
                  <a:stCxn id="43" idx="0"/>
                  <a:endCxn id="44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43" idx="4"/>
                  <a:endCxn id="44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ounded Rectangle 41"/>
              <p:cNvSpPr/>
              <p:nvPr/>
            </p:nvSpPr>
            <p:spPr>
              <a:xfrm>
                <a:off x="2986478" y="2456895"/>
                <a:ext cx="2909001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57778" y="424614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86650" y="2255718"/>
              <a:ext cx="478356" cy="196696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39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78" y="2880392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243690" y="3072379"/>
            <a:ext cx="4270955" cy="1580757"/>
            <a:chOff x="148722" y="1732766"/>
            <a:chExt cx="8828707" cy="4360530"/>
          </a:xfrm>
        </p:grpSpPr>
        <p:grpSp>
          <p:nvGrpSpPr>
            <p:cNvPr id="52" name="Group 51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Straight Connector 65"/>
                <p:cNvCxnSpPr>
                  <a:stCxn id="64" idx="0"/>
                  <a:endCxn id="65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64" idx="4"/>
                  <a:endCxn id="65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0" idx="0"/>
                  <a:endCxn id="61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0" idx="4"/>
                  <a:endCxn id="61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ounded Rectangle 58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57778" y="424614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84253" y="1732766"/>
              <a:ext cx="462195" cy="269859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56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06" y="2856611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738584" y="5083427"/>
            <a:ext cx="3674063" cy="1354372"/>
            <a:chOff x="39668" y="1732766"/>
            <a:chExt cx="8937761" cy="4360530"/>
          </a:xfrm>
        </p:grpSpPr>
        <p:grpSp>
          <p:nvGrpSpPr>
            <p:cNvPr id="69" name="Group 68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>
                  <a:stCxn id="85" idx="0"/>
                  <a:endCxn id="8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85" idx="4"/>
                  <a:endCxn id="8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>
                  <a:stCxn id="81" idx="0"/>
                  <a:endCxn id="82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81" idx="4"/>
                  <a:endCxn id="82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Rounded Rectangle 7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966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51409" y="423782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84253" y="1732766"/>
              <a:ext cx="341705" cy="23478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7896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56124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64352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72580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8080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71105107"/>
              </p:ext>
            </p:extLst>
          </p:nvPr>
        </p:nvGraphicFramePr>
        <p:xfrm>
          <a:off x="935596" y="1376772"/>
          <a:ext cx="72368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7808282" cy="1320800"/>
          </a:xfrm>
        </p:spPr>
        <p:txBody>
          <a:bodyPr/>
          <a:lstStyle/>
          <a:p>
            <a:r>
              <a:rPr lang="en-US" dirty="0" smtClean="0"/>
              <a:t>Static/Dynamic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376772"/>
            <a:ext cx="7808282" cy="5292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Operational Semantics : Expressive &amp; General</a:t>
            </a:r>
          </a:p>
          <a:p>
            <a:pPr lvl="1"/>
            <a:r>
              <a:rPr lang="en-US" sz="2200" dirty="0" smtClean="0"/>
              <a:t>Supports Parallelism</a:t>
            </a:r>
          </a:p>
          <a:p>
            <a:pPr lvl="1"/>
            <a:r>
              <a:rPr lang="en-US" sz="2200" dirty="0" smtClean="0"/>
              <a:t>Supports Arbitrary Schedules</a:t>
            </a:r>
          </a:p>
          <a:p>
            <a:pPr lvl="1"/>
            <a:r>
              <a:rPr lang="en-US" sz="2200" dirty="0" smtClean="0"/>
              <a:t>No assumptions about synchronizing clocks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smtClean="0"/>
              <a:t>Soundness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the type system says rate x can be achieved,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reduction sequence </a:t>
            </a:r>
            <a:r>
              <a:rPr lang="en-US" sz="2400" dirty="0" smtClean="0"/>
              <a:t>exists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Completeness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the type system says rate </a:t>
            </a:r>
            <a:r>
              <a:rPr lang="en-US" sz="2400" i="1" dirty="0" smtClean="0"/>
              <a:t>x </a:t>
            </a:r>
            <a:r>
              <a:rPr lang="en-US" sz="2400" dirty="0" smtClean="0"/>
              <a:t>cannot be achieved,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no </a:t>
            </a:r>
            <a:r>
              <a:rPr lang="en-US" sz="2400" dirty="0"/>
              <a:t>reduction sequence </a:t>
            </a:r>
            <a:r>
              <a:rPr lang="en-US" sz="2400" dirty="0" smtClean="0"/>
              <a:t>with </a:t>
            </a:r>
            <a:r>
              <a:rPr lang="en-US" sz="2400" dirty="0"/>
              <a:t>rate </a:t>
            </a:r>
            <a:r>
              <a:rPr lang="en-US" sz="2400" i="1" dirty="0" smtClean="0"/>
              <a:t>x </a:t>
            </a:r>
            <a:r>
              <a:rPr lang="en-US" sz="2400" dirty="0" smtClean="0"/>
              <a:t>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 Theoretical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 inference is </a:t>
            </a:r>
            <a:r>
              <a:rPr lang="en-US" sz="2800" dirty="0">
                <a:solidFill>
                  <a:schemeClr val="accent1"/>
                </a:solidFill>
              </a:rPr>
              <a:t>sound</a:t>
            </a:r>
            <a:r>
              <a:rPr lang="en-US" sz="2800" dirty="0"/>
              <a:t> </a:t>
            </a:r>
            <a:r>
              <a:rPr lang="en-US" sz="2800" dirty="0" smtClean="0"/>
              <a:t>relative </a:t>
            </a:r>
            <a:r>
              <a:rPr lang="en-US" sz="2800" dirty="0"/>
              <a:t>to type </a:t>
            </a:r>
            <a:r>
              <a:rPr lang="en-US" sz="2800" dirty="0" smtClean="0"/>
              <a:t>checking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/>
              <a:t>Type inference is </a:t>
            </a:r>
            <a:r>
              <a:rPr lang="en-US" sz="2800" dirty="0" smtClean="0">
                <a:solidFill>
                  <a:schemeClr val="accent1"/>
                </a:solidFill>
              </a:rPr>
              <a:t>complete</a:t>
            </a:r>
            <a:r>
              <a:rPr lang="en-US" sz="2800" dirty="0" smtClean="0"/>
              <a:t> </a:t>
            </a:r>
            <a:r>
              <a:rPr lang="en-US" sz="2800" dirty="0"/>
              <a:t>relative to type </a:t>
            </a:r>
            <a:r>
              <a:rPr lang="en-US" sz="2800" dirty="0" smtClean="0"/>
              <a:t>checking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/>
              <a:t>Principal typing exists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-167"/>
          <a:stretch/>
        </p:blipFill>
        <p:spPr>
          <a:xfrm>
            <a:off x="5948178" y="2060848"/>
            <a:ext cx="2868899" cy="25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StreamIt</a:t>
            </a:r>
            <a:r>
              <a:rPr lang="en-US" dirty="0" smtClean="0"/>
              <a:t> base</a:t>
            </a:r>
          </a:p>
          <a:p>
            <a:r>
              <a:rPr lang="en-US" dirty="0" smtClean="0"/>
              <a:t>Calculate principal rate types</a:t>
            </a:r>
          </a:p>
          <a:p>
            <a:r>
              <a:rPr lang="en-US" dirty="0" smtClean="0"/>
              <a:t>Control Input rate</a:t>
            </a:r>
          </a:p>
          <a:p>
            <a:r>
              <a:rPr lang="en-US" dirty="0" smtClean="0"/>
              <a:t>Measure Output rate</a:t>
            </a:r>
          </a:p>
          <a:p>
            <a:r>
              <a:rPr lang="en-US" dirty="0" smtClean="0"/>
              <a:t>Run benchmarks</a:t>
            </a:r>
          </a:p>
          <a:p>
            <a:pPr lvl="1"/>
            <a:r>
              <a:rPr lang="en-US" dirty="0" smtClean="0"/>
              <a:t>4 Micro-benchmarks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StreamIt</a:t>
            </a:r>
            <a:r>
              <a:rPr lang="en-US" dirty="0" smtClean="0"/>
              <a:t> benchmarks</a:t>
            </a:r>
          </a:p>
          <a:p>
            <a:pPr lvl="1"/>
            <a:r>
              <a:rPr lang="en-US" dirty="0" smtClean="0"/>
              <a:t>200 input data rates</a:t>
            </a:r>
          </a:p>
          <a:p>
            <a:r>
              <a:rPr lang="en-US" dirty="0" smtClean="0"/>
              <a:t>Graph Expected vs. Measured</a:t>
            </a:r>
          </a:p>
          <a:p>
            <a:endParaRPr lang="en-US" dirty="0"/>
          </a:p>
        </p:txBody>
      </p:sp>
      <p:pic>
        <p:nvPicPr>
          <p:cNvPr id="1026" name="Picture 2" descr="http://badhowto.com/wp-content/uploads/2012/12/sprint-data-speed-phoen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16" y="5029310"/>
            <a:ext cx="1442221" cy="10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andt.theiet.org/magazine/2010/01/images/640_conveyor-be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16922" r="11261" b="16662"/>
          <a:stretch/>
        </p:blipFill>
        <p:spPr bwMode="auto">
          <a:xfrm flipH="1">
            <a:off x="5292080" y="624110"/>
            <a:ext cx="2304256" cy="12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umbs.dreamstime.com/x/realistic-control-knob-marks-185729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435539"/>
            <a:ext cx="740904" cy="5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 structures help understand and optimize performance of data-intensive software?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Motivating Question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636" y="3356992"/>
            <a:ext cx="2808312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9112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: FFT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478564"/>
            <a:ext cx="6449180" cy="4433768"/>
          </a:xfrm>
        </p:spPr>
        <p:txBody>
          <a:bodyPr>
            <a:noAutofit/>
          </a:bodyPr>
          <a:lstStyle/>
          <a:p>
            <a:r>
              <a:rPr lang="en-US" sz="2000" dirty="0" smtClean="0"/>
              <a:t>Potential Generalizations to Systems such as Aurora, Bamboo, </a:t>
            </a:r>
            <a:r>
              <a:rPr lang="en-US" sz="2000" dirty="0" err="1" smtClean="0"/>
              <a:t>StreamFlex</a:t>
            </a:r>
            <a:r>
              <a:rPr lang="en-US" sz="2000" dirty="0" smtClean="0"/>
              <a:t>,…</a:t>
            </a:r>
            <a:endParaRPr lang="en-US" sz="1400" dirty="0" smtClean="0"/>
          </a:p>
          <a:p>
            <a:r>
              <a:rPr lang="en-US" sz="2000" dirty="0" smtClean="0"/>
              <a:t>Limitations include…</a:t>
            </a:r>
          </a:p>
          <a:p>
            <a:pPr lvl="1"/>
            <a:r>
              <a:rPr lang="en-US" sz="1800" dirty="0" smtClean="0"/>
              <a:t>Assumes declarative push and pop counts for filters</a:t>
            </a:r>
          </a:p>
          <a:p>
            <a:pPr lvl="1"/>
            <a:r>
              <a:rPr lang="en-US" sz="1800" dirty="0" smtClean="0"/>
              <a:t>Assumes stable filter level profiling</a:t>
            </a:r>
          </a:p>
          <a:p>
            <a:r>
              <a:rPr lang="en-US" sz="2000" dirty="0" smtClean="0"/>
              <a:t>Current/Future work</a:t>
            </a:r>
            <a:r>
              <a:rPr lang="en-US" sz="2000" dirty="0"/>
              <a:t> </a:t>
            </a:r>
            <a:r>
              <a:rPr lang="en-US" sz="2000" dirty="0" smtClean="0"/>
              <a:t>includes h</a:t>
            </a:r>
            <a:r>
              <a:rPr lang="en-US" sz="1800" dirty="0" smtClean="0"/>
              <a:t>ybrid typing</a:t>
            </a:r>
          </a:p>
          <a:p>
            <a:pPr lvl="1"/>
            <a:r>
              <a:rPr lang="en-US" sz="1800" dirty="0" smtClean="0"/>
              <a:t>handle dynamic fluctuations</a:t>
            </a:r>
          </a:p>
          <a:p>
            <a:pPr lvl="1"/>
            <a:r>
              <a:rPr lang="en-US" sz="1800" dirty="0" smtClean="0"/>
              <a:t>improve adaptiveness 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091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1600200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 structures help understand performance of data-intensive software?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228" y="302332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03548" y="3753036"/>
            <a:ext cx="799904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Types: Unified solution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performance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reasoning questions!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704" y="1700808"/>
            <a:ext cx="5392452" cy="1672952"/>
          </a:xfrm>
        </p:spPr>
        <p:txBody>
          <a:bodyPr>
            <a:noAutofit/>
          </a:bodyPr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484784"/>
            <a:ext cx="7628262" cy="48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Designed to answer questions such as:</a:t>
            </a:r>
          </a:p>
          <a:p>
            <a:pPr lvl="1"/>
            <a:r>
              <a:rPr lang="en-US" sz="2400" dirty="0"/>
              <a:t>How many items per second a program can produce when it is fed with </a:t>
            </a:r>
            <a:r>
              <a:rPr lang="en-US" sz="2400" i="1" dirty="0"/>
              <a:t>x </a:t>
            </a:r>
            <a:r>
              <a:rPr lang="en-US" sz="2400" dirty="0"/>
              <a:t>data items per second on input?</a:t>
            </a:r>
          </a:p>
          <a:p>
            <a:pPr lvl="1"/>
            <a:r>
              <a:rPr lang="en-US" sz="2400" dirty="0"/>
              <a:t>How many items per second a program needs to be fed on the input so that it can produce </a:t>
            </a:r>
            <a:r>
              <a:rPr lang="en-US" sz="2400" i="1" dirty="0"/>
              <a:t>y</a:t>
            </a:r>
            <a:r>
              <a:rPr lang="en-US" sz="2400" dirty="0"/>
              <a:t> data items per seconds on the output?</a:t>
            </a:r>
          </a:p>
          <a:p>
            <a:pPr lvl="1"/>
            <a:r>
              <a:rPr lang="en-US" sz="2400" dirty="0"/>
              <a:t>What is the fastest output rate a program can achieve, given unlimited input data rates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johnharveyphoto.com/Japan2/Nikko/StreamByFalls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2796"/>
            <a:ext cx="3179736" cy="47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2160591"/>
            <a:ext cx="8060310" cy="2060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Need an infrastructures which:</a:t>
            </a:r>
          </a:p>
          <a:p>
            <a:r>
              <a:rPr lang="en-US" sz="2400" dirty="0" smtClean="0"/>
              <a:t>Is structured enough to support meaningful reasoning</a:t>
            </a:r>
          </a:p>
          <a:p>
            <a:r>
              <a:rPr lang="en-US" sz="2400" dirty="0" smtClean="0"/>
              <a:t>Enables parallel reasoning</a:t>
            </a:r>
          </a:p>
          <a:p>
            <a:r>
              <a:rPr lang="en-US" sz="2400" dirty="0" smtClean="0"/>
              <a:t>Is relevant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3525" y="4505372"/>
            <a:ext cx="4256293" cy="7405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Stream Programming</a:t>
            </a:r>
          </a:p>
        </p:txBody>
      </p:sp>
    </p:spTree>
    <p:extLst>
      <p:ext uri="{BB962C8B-B14F-4D97-AF65-F5344CB8AC3E}">
        <p14:creationId xmlns:p14="http://schemas.microsoft.com/office/powerpoint/2010/main" val="19372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29" dirty="0"/>
              <a:t> </a:t>
            </a:r>
            <a:r>
              <a:rPr lang="en-US" sz="3429" dirty="0" smtClean="0"/>
              <a:t>A </a:t>
            </a:r>
            <a:r>
              <a:rPr lang="en-US" sz="3429" dirty="0" smtClean="0">
                <a:solidFill>
                  <a:schemeClr val="accent5"/>
                </a:solidFill>
              </a:rPr>
              <a:t>type system </a:t>
            </a:r>
            <a:r>
              <a:rPr lang="en-US" sz="3429" dirty="0" smtClean="0"/>
              <a:t>to reason about </a:t>
            </a:r>
            <a:r>
              <a:rPr lang="en-US" sz="3429" dirty="0" smtClean="0">
                <a:solidFill>
                  <a:schemeClr val="accent5"/>
                </a:solidFill>
              </a:rPr>
              <a:t>data rates</a:t>
            </a:r>
            <a:r>
              <a:rPr lang="en-US" sz="3429" b="1" dirty="0" smtClean="0"/>
              <a:t> </a:t>
            </a:r>
            <a:r>
              <a:rPr lang="en-US" sz="3429" dirty="0" smtClean="0"/>
              <a:t>of </a:t>
            </a:r>
            <a:r>
              <a:rPr lang="en-US" sz="3429" dirty="0" smtClean="0">
                <a:solidFill>
                  <a:schemeClr val="accent5"/>
                </a:solidFill>
              </a:rPr>
              <a:t>stream programs</a:t>
            </a:r>
            <a:endParaRPr lang="en-US" dirty="0" smtClean="0">
              <a:solidFill>
                <a:schemeClr val="accent5"/>
              </a:solidFill>
            </a:endParaRPr>
          </a:p>
          <a:p>
            <a:pPr lvl="1"/>
            <a:r>
              <a:rPr lang="en-US" sz="3229" dirty="0" smtClean="0"/>
              <a:t> Profile elementary units</a:t>
            </a:r>
          </a:p>
          <a:p>
            <a:pPr lvl="1"/>
            <a:r>
              <a:rPr lang="en-US" sz="3429" dirty="0" smtClean="0"/>
              <a:t> Leave the rest to the type system! </a:t>
            </a:r>
            <a:br>
              <a:rPr lang="en-US" sz="3429" dirty="0" smtClean="0"/>
            </a:br>
            <a:endParaRPr lang="en-US" sz="3429" dirty="0" smtClean="0"/>
          </a:p>
          <a:p>
            <a:pPr marL="0" indent="0" algn="ctr">
              <a:buNone/>
            </a:pPr>
            <a:r>
              <a:rPr lang="en-US" sz="3429" i="1" dirty="0" smtClean="0">
                <a:solidFill>
                  <a:srgbClr val="0070C0"/>
                </a:solidFill>
              </a:rPr>
              <a:t>Surprising how much we can </a:t>
            </a:r>
            <a:r>
              <a:rPr lang="en-US" sz="3429" i="1" dirty="0">
                <a:solidFill>
                  <a:srgbClr val="0070C0"/>
                </a:solidFill>
              </a:rPr>
              <a:t>statically answer questions that </a:t>
            </a:r>
            <a:r>
              <a:rPr lang="en-US" sz="3429" i="1" dirty="0" smtClean="0">
                <a:solidFill>
                  <a:srgbClr val="0070C0"/>
                </a:solidFill>
              </a:rPr>
              <a:t>seem to be inherently dynamic</a:t>
            </a:r>
          </a:p>
        </p:txBody>
      </p:sp>
    </p:spTree>
    <p:extLst>
      <p:ext uri="{BB962C8B-B14F-4D97-AF65-F5344CB8AC3E}">
        <p14:creationId xmlns:p14="http://schemas.microsoft.com/office/powerpoint/2010/main" val="26795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647564" y="4856239"/>
            <a:ext cx="3047874" cy="784830"/>
          </a:xfrm>
          <a:prstGeom prst="wedgeRectCallout">
            <a:avLst>
              <a:gd name="adj1" fmla="val 31970"/>
              <a:gd name="adj2" fmla="val -2226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800" dirty="0" smtClean="0"/>
              <a:t>Streams: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Sequence of Data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331066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Programming: Filters and Streams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813629" y="2575858"/>
            <a:ext cx="1516741" cy="17062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/>
              <a:t>x=Pop()</a:t>
            </a:r>
          </a:p>
          <a:p>
            <a:pPr algn="ctr"/>
            <a:r>
              <a:rPr lang="en-US" sz="2400" dirty="0" smtClean="0"/>
              <a:t>x=x+3</a:t>
            </a:r>
          </a:p>
          <a:p>
            <a:pPr algn="ctr"/>
            <a:r>
              <a:rPr lang="en-US" sz="2400" dirty="0" smtClean="0"/>
              <a:t>Push(x)</a:t>
            </a:r>
            <a:endParaRPr lang="en-US" sz="2400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1371635" y="3428999"/>
            <a:ext cx="2441994" cy="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330370" y="3428999"/>
            <a:ext cx="2624873" cy="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8757" y="275357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…, 28, 21, 14, 7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1468" y="27491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…, 31, 24, 17, 10</a:t>
            </a:r>
            <a:endParaRPr lang="en-US" sz="2400" dirty="0"/>
          </a:p>
        </p:txBody>
      </p:sp>
      <p:sp>
        <p:nvSpPr>
          <p:cNvPr id="3" name="Rectangular Callout 2"/>
          <p:cNvSpPr/>
          <p:nvPr/>
        </p:nvSpPr>
        <p:spPr>
          <a:xfrm>
            <a:off x="4374554" y="4833156"/>
            <a:ext cx="4536504" cy="1615827"/>
          </a:xfrm>
          <a:prstGeom prst="wedgeRectCallout">
            <a:avLst>
              <a:gd name="adj1" fmla="val -33132"/>
              <a:gd name="adj2" fmla="val -901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800" dirty="0"/>
              <a:t>Filters: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Consume data from an </a:t>
            </a:r>
            <a:r>
              <a:rPr lang="en-US" sz="1800" dirty="0" smtClean="0"/>
              <a:t>input stream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Process Data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Produce data on an output stream</a:t>
            </a:r>
          </a:p>
        </p:txBody>
      </p:sp>
    </p:spTree>
    <p:extLst>
      <p:ext uri="{BB962C8B-B14F-4D97-AF65-F5344CB8AC3E}">
        <p14:creationId xmlns:p14="http://schemas.microsoft.com/office/powerpoint/2010/main" val="37414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07266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Rate: Insight (Scenario) 1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823420" y="3200400"/>
            <a:ext cx="3200365" cy="1007966"/>
            <a:chOff x="823001" y="4981326"/>
            <a:chExt cx="3200365" cy="1007966"/>
          </a:xfrm>
        </p:grpSpPr>
        <p:cxnSp>
          <p:nvCxnSpPr>
            <p:cNvPr id="15" name="Straight Arrow Connector 14"/>
            <p:cNvCxnSpPr>
              <a:endCxn id="16" idx="1"/>
            </p:cNvCxnSpPr>
            <p:nvPr/>
          </p:nvCxnSpPr>
          <p:spPr>
            <a:xfrm flipV="1">
              <a:off x="823001" y="5485309"/>
              <a:ext cx="1093001" cy="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Alternate Process 16"/>
            <p:cNvSpPr/>
            <p:nvPr/>
          </p:nvSpPr>
          <p:spPr>
            <a:xfrm>
              <a:off x="1916002" y="4981326"/>
              <a:ext cx="925142" cy="100796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2841144" y="5485309"/>
              <a:ext cx="1182222" cy="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590800" y="32882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73379" y="32882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35078" y="3288263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5078" y="3288263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06419" y="1905000"/>
            <a:ext cx="4804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000000"/>
                </a:solidFill>
                <a:latin typeface="Trebuchet MS"/>
                <a:cs typeface="Trebuchet MS"/>
              </a:rPr>
              <a:t>output </a:t>
            </a:r>
            <a:r>
              <a:rPr lang="en-US" b="0" dirty="0" smtClean="0">
                <a:solidFill>
                  <a:srgbClr val="000000"/>
                </a:solidFill>
                <a:latin typeface="Trebuchet MS"/>
                <a:cs typeface="Trebuchet MS"/>
              </a:rPr>
              <a:t>rate</a:t>
            </a:r>
            <a:r>
              <a:rPr lang="en-US" b="0" i="0" dirty="0" smtClean="0">
                <a:solidFill>
                  <a:srgbClr val="000000"/>
                </a:solidFill>
                <a:latin typeface="Trebuchet MS"/>
                <a:cs typeface="Trebuchet MS"/>
              </a:rPr>
              <a:t> is proportional to input rate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2250" y="5702724"/>
            <a:ext cx="3240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47965" y="5702724"/>
            <a:ext cx="3240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194983" y="6039472"/>
            <a:ext cx="324036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10107" y="6039472"/>
            <a:ext cx="324036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80082" y="4720143"/>
            <a:ext cx="8473300" cy="663256"/>
            <a:chOff x="442100" y="4066599"/>
            <a:chExt cx="8473300" cy="663256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508134" y="4653136"/>
              <a:ext cx="84072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53143" y="4595204"/>
              <a:ext cx="7837716" cy="134651"/>
              <a:chOff x="653143" y="4473116"/>
              <a:chExt cx="7837716" cy="36004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653143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306286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959429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612572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265715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918858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572001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225144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878287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31430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184573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7837716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8490859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8242087" y="4066599"/>
              <a:ext cx="546625" cy="461665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time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25143" y="4066599"/>
              <a:ext cx="395942" cy="40517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0.5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67801" y="4066599"/>
              <a:ext cx="395942" cy="40517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1.0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2100" y="4066599"/>
              <a:ext cx="395942" cy="40517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0.0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291859" y="5425161"/>
            <a:ext cx="1373774" cy="46166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rgbClr val="00B050"/>
                </a:solidFill>
                <a:effectLst>
                  <a:glow rad="50800">
                    <a:schemeClr val="accent1">
                      <a:alpha val="40000"/>
                    </a:schemeClr>
                  </a:glow>
                </a:effectLst>
                <a:latin typeface="+mn-lt"/>
              </a:rPr>
              <a:t>2</a:t>
            </a:r>
            <a:r>
              <a:rPr lang="en-US" i="0" dirty="0" smtClean="0">
                <a:solidFill>
                  <a:srgbClr val="00B050"/>
                </a:solidFill>
                <a:effectLst>
                  <a:glow rad="508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items/sec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01725" y="5808640"/>
            <a:ext cx="1373774" cy="46166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 smtClean="0">
                <a:solidFill>
                  <a:schemeClr val="accent4"/>
                </a:solidFill>
                <a:effectLst>
                  <a:glow rad="50800">
                    <a:schemeClr val="accent1">
                      <a:alpha val="40000"/>
                    </a:schemeClr>
                  </a:glow>
                </a:effectLst>
                <a:latin typeface="+mn-lt"/>
              </a:rPr>
              <a:t>2 items/sec</a:t>
            </a:r>
          </a:p>
        </p:txBody>
      </p:sp>
    </p:spTree>
    <p:extLst>
      <p:ext uri="{BB962C8B-B14F-4D97-AF65-F5344CB8AC3E}">
        <p14:creationId xmlns:p14="http://schemas.microsoft.com/office/powerpoint/2010/main" val="14942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09427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5594E-6 L 0.11337 -3.0559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5594E-6 L 0.09427 -3.0559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1.85185E-6 L 0.07553 -1.85185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0" grpId="0"/>
      <p:bldP spid="20" grpId="1"/>
      <p:bldP spid="20" grpId="2"/>
      <p:bldP spid="22" grpId="0"/>
      <p:bldP spid="22" grpId="1"/>
      <p:bldP spid="23" grpId="0"/>
      <p:bldP spid="23" grpId="1"/>
      <p:bldP spid="80" grpId="0"/>
      <p:bldP spid="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8407266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Symbol" charset="2"/>
              </a:rPr>
              <a:t>Stream Rates: Insight (Scenario) 2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ym typeface="Symbol" charset="2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823420" y="3200400"/>
            <a:ext cx="3200365" cy="1007966"/>
            <a:chOff x="823001" y="4981326"/>
            <a:chExt cx="3200365" cy="1007966"/>
          </a:xfrm>
        </p:grpSpPr>
        <p:cxnSp>
          <p:nvCxnSpPr>
            <p:cNvPr id="15" name="Straight Arrow Connector 14"/>
            <p:cNvCxnSpPr>
              <a:endCxn id="16" idx="1"/>
            </p:cNvCxnSpPr>
            <p:nvPr/>
          </p:nvCxnSpPr>
          <p:spPr>
            <a:xfrm flipV="1">
              <a:off x="823001" y="5485309"/>
              <a:ext cx="1093001" cy="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Alternate Process 16"/>
            <p:cNvSpPr/>
            <p:nvPr/>
          </p:nvSpPr>
          <p:spPr>
            <a:xfrm>
              <a:off x="1916002" y="4981326"/>
              <a:ext cx="925142" cy="1007966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/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>
              <a:off x="2841144" y="5485309"/>
              <a:ext cx="1182222" cy="1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726698" y="32643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26698" y="3264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78926" y="32489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8926" y="32489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17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7302" y="1905000"/>
            <a:ext cx="48494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000000"/>
                </a:solidFill>
                <a:latin typeface="Trebuchet MS"/>
                <a:cs typeface="Trebuchet MS"/>
              </a:rPr>
              <a:t>Scenario 2</a:t>
            </a:r>
          </a:p>
          <a:p>
            <a:pPr algn="ctr"/>
            <a:r>
              <a:rPr lang="en-US" b="0" i="0" dirty="0" smtClean="0">
                <a:solidFill>
                  <a:srgbClr val="000000"/>
                </a:solidFill>
                <a:latin typeface="Trebuchet MS"/>
                <a:cs typeface="Trebuchet MS"/>
              </a:rPr>
              <a:t>output rate is bound by processing time!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0082" y="4720143"/>
            <a:ext cx="8473300" cy="663256"/>
            <a:chOff x="442100" y="4066599"/>
            <a:chExt cx="8473300" cy="66325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08134" y="4653136"/>
              <a:ext cx="84072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53143" y="4595204"/>
              <a:ext cx="7837716" cy="134651"/>
              <a:chOff x="653143" y="4473116"/>
              <a:chExt cx="7837716" cy="36004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53143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06286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959429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612572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265715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918858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572001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225144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78287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531430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84573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837716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490859" y="4473116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8242087" y="4066599"/>
              <a:ext cx="546625" cy="461665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time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25143" y="4066599"/>
              <a:ext cx="395942" cy="40517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0.5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67801" y="4066599"/>
              <a:ext cx="395942" cy="40517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1.0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2100" y="4066599"/>
              <a:ext cx="395942" cy="40517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i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50800">
                      <a:schemeClr val="accent1">
                        <a:alpha val="40000"/>
                      </a:schemeClr>
                    </a:glow>
                  </a:effectLst>
                  <a:latin typeface="+mn-lt"/>
                </a:rPr>
                <a:t>0.0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982250" y="5684554"/>
            <a:ext cx="3240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49425" y="5691484"/>
            <a:ext cx="3240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207902" y="6011228"/>
            <a:ext cx="324036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92233" y="5984263"/>
            <a:ext cx="324036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10551" y="5425161"/>
            <a:ext cx="1373774" cy="46166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 smtClean="0">
                <a:solidFill>
                  <a:srgbClr val="00B050"/>
                </a:solidFill>
                <a:effectLst>
                  <a:glow rad="50800">
                    <a:schemeClr val="accent1">
                      <a:alpha val="40000"/>
                    </a:schemeClr>
                  </a:glow>
                </a:effectLst>
                <a:latin typeface="+mn-lt"/>
              </a:rPr>
              <a:t>4 items/sec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20417" y="5808640"/>
            <a:ext cx="1373774" cy="461665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accent4"/>
                </a:solidFill>
                <a:effectLst>
                  <a:glow rad="50800">
                    <a:schemeClr val="accent1">
                      <a:alpha val="40000"/>
                    </a:schemeClr>
                  </a:glow>
                </a:effectLst>
                <a:latin typeface="+mn-lt"/>
              </a:rPr>
              <a:t>3</a:t>
            </a:r>
            <a:r>
              <a:rPr lang="en-US" i="0" dirty="0" smtClean="0">
                <a:solidFill>
                  <a:schemeClr val="accent4"/>
                </a:solidFill>
                <a:effectLst>
                  <a:glow rad="508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items/sec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26698" y="32489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26698" y="32489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247968" y="5691484"/>
            <a:ext cx="3240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1767" y="5655993"/>
            <a:ext cx="32403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022555" y="6011228"/>
            <a:ext cx="324036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778926" y="32489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24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22222E-6 L 0.09427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2.22222E-6 L 0.09427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1.38889E-6 7.40741E-7 L 0.11337 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22222E-6 7.40741E-7 L 0.08577 -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38889E-6 7.40741E-7 L 0.11215 -0.00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7.40741E-7 L 0.0783 -0.00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38889E-6 7.40741E-7 L 0.10695 -0.00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  <p:bldP spid="23" grpId="2"/>
      <p:bldP spid="22" grpId="1"/>
      <p:bldP spid="22" grpId="2"/>
      <p:bldP spid="22" grpId="3"/>
      <p:bldP spid="54" grpId="0"/>
      <p:bldP spid="56" grpId="0"/>
      <p:bldP spid="57" grpId="0"/>
      <p:bldP spid="57" grpId="2"/>
      <p:bldP spid="57" grpId="3"/>
      <p:bldP spid="58" grpId="0"/>
      <p:bldP spid="58" grpId="2"/>
      <p:bldP spid="63" grpId="0"/>
      <p:bldP spid="6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73904" y="4272669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5429" y="4246140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773904" y="2456892"/>
            <a:ext cx="9751333" cy="3636404"/>
            <a:chOff x="-773904" y="2456892"/>
            <a:chExt cx="9751333" cy="3636404"/>
          </a:xfrm>
        </p:grpSpPr>
        <p:sp>
          <p:nvSpPr>
            <p:cNvPr id="29" name="Rectangle 28"/>
            <p:cNvSpPr/>
            <p:nvPr/>
          </p:nvSpPr>
          <p:spPr>
            <a:xfrm>
              <a:off x="5415429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73904" y="4272669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8994" y="2947807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13735" y="1543518"/>
            <a:ext cx="6516528" cy="578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 this data rate achievable and sustainable?</a:t>
            </a:r>
          </a:p>
        </p:txBody>
      </p:sp>
    </p:spTree>
    <p:extLst>
      <p:ext uri="{BB962C8B-B14F-4D97-AF65-F5344CB8AC3E}">
        <p14:creationId xmlns:p14="http://schemas.microsoft.com/office/powerpoint/2010/main" val="25582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47066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2.59259E-6 L 0.42795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4" y="1735266"/>
            <a:ext cx="6449180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Track stream data items</a:t>
            </a:r>
          </a:p>
          <a:p>
            <a:r>
              <a:rPr lang="en-US" sz="2400" dirty="0" smtClean="0"/>
              <a:t>Track filter/graph processing times</a:t>
            </a:r>
          </a:p>
          <a:p>
            <a:r>
              <a:rPr lang="en-US" sz="2400" dirty="0" smtClean="0"/>
              <a:t>Enable parallel execution</a:t>
            </a:r>
          </a:p>
          <a:p>
            <a:r>
              <a:rPr lang="en-US" sz="2400" dirty="0" smtClean="0"/>
              <a:t>Enable compositional semantic reasoning</a:t>
            </a:r>
          </a:p>
          <a:p>
            <a:pPr marL="0" indent="0">
              <a:buNone/>
            </a:pPr>
            <a:r>
              <a:rPr lang="en-US" sz="2400" dirty="0" smtClean="0"/>
              <a:t>Abstract machine with minimal assumptions:</a:t>
            </a:r>
          </a:p>
          <a:p>
            <a:r>
              <a:rPr lang="en-US" sz="2400" dirty="0" smtClean="0"/>
              <a:t>Works without synchronizing clocks</a:t>
            </a:r>
          </a:p>
          <a:p>
            <a:r>
              <a:rPr lang="en-US" sz="2400" dirty="0" smtClean="0"/>
              <a:t>Works with arbitrary schedules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052828" y="1748083"/>
            <a:ext cx="1371600" cy="4206194"/>
            <a:chOff x="457245" y="2148854"/>
            <a:chExt cx="1371600" cy="4206194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457245" y="2923283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57245" y="4459927"/>
              <a:ext cx="1371600" cy="93749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endCxn id="5" idx="0"/>
            </p:cNvCxnSpPr>
            <p:nvPr/>
          </p:nvCxnSpPr>
          <p:spPr>
            <a:xfrm>
              <a:off x="1143045" y="2148854"/>
              <a:ext cx="0" cy="77442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>
            <a:xfrm>
              <a:off x="1143045" y="3860780"/>
              <a:ext cx="0" cy="59914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>
              <a:off x="1143045" y="5397424"/>
              <a:ext cx="0" cy="957624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0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726366" y="4311497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4930" y="4250565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8103" y="1559592"/>
            <a:ext cx="808747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Given an Input data rate, what will the output rate be?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726366" y="1732766"/>
            <a:ext cx="9703795" cy="4360530"/>
            <a:chOff x="-726366" y="1732766"/>
            <a:chExt cx="9703795" cy="4360530"/>
          </a:xfrm>
        </p:grpSpPr>
        <p:sp>
          <p:nvSpPr>
            <p:cNvPr id="29" name="Rectangle 28"/>
            <p:cNvSpPr/>
            <p:nvPr/>
          </p:nvSpPr>
          <p:spPr>
            <a:xfrm>
              <a:off x="5547780" y="4250565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726366" y="4296910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4252" y="1732766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25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06" y="2856611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1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4279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1.11111E-6 L 0.41007 1.1111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589940" y="4291988"/>
            <a:ext cx="396044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70872" y="4292195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3994" y="1494531"/>
            <a:ext cx="837601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Given a desired output rate, what input rate is required?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89940" y="2240868"/>
            <a:ext cx="9567369" cy="3837578"/>
            <a:chOff x="-589940" y="2255718"/>
            <a:chExt cx="9567369" cy="3837578"/>
          </a:xfrm>
        </p:grpSpPr>
        <p:sp>
          <p:nvSpPr>
            <p:cNvPr id="29" name="Rectangle 28"/>
            <p:cNvSpPr/>
            <p:nvPr/>
          </p:nvSpPr>
          <p:spPr>
            <a:xfrm>
              <a:off x="5494889" y="4338962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589940" y="42919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86650" y="2255718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pic>
          <p:nvPicPr>
            <p:cNvPr id="25" name="Picture 2" descr="http://badhowto.com/wp-content/uploads/2012/12/sprint-data-speed-phoeni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78" y="2880392"/>
              <a:ext cx="1442221" cy="107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08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065 L 0.42083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04 0.00393 L 0.4125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Question 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36575" y="4221088"/>
            <a:ext cx="396044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682" y="1413258"/>
            <a:ext cx="924323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Given unlimited Input data, how fast can the output rate be?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68" y="1732766"/>
            <a:ext cx="8937761" cy="4360530"/>
            <a:chOff x="39668" y="1732766"/>
            <a:chExt cx="8937761" cy="4360530"/>
          </a:xfrm>
        </p:grpSpPr>
        <p:sp>
          <p:nvSpPr>
            <p:cNvPr id="29" name="Rectangle 28"/>
            <p:cNvSpPr/>
            <p:nvPr/>
          </p:nvSpPr>
          <p:spPr>
            <a:xfrm>
              <a:off x="5443874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8722" y="2456892"/>
              <a:ext cx="8828707" cy="3636404"/>
              <a:chOff x="17699" y="2456892"/>
              <a:chExt cx="8828707" cy="36364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99" y="4761148"/>
                <a:ext cx="2925928" cy="504056"/>
                <a:chOff x="385932" y="3140968"/>
                <a:chExt cx="2925928" cy="504056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385932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4380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5" idx="0"/>
                  <a:endCxn id="6" idx="0"/>
                </p:cNvCxnSpPr>
                <p:nvPr/>
              </p:nvCxnSpPr>
              <p:spPr>
                <a:xfrm>
                  <a:off x="619958" y="3140968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>
                  <a:stCxn id="5" idx="4"/>
                  <a:endCxn id="6" idx="4"/>
                </p:cNvCxnSpPr>
                <p:nvPr/>
              </p:nvCxnSpPr>
              <p:spPr>
                <a:xfrm>
                  <a:off x="619958" y="3645024"/>
                  <a:ext cx="245787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938327" y="4761148"/>
                <a:ext cx="2908079" cy="504361"/>
                <a:chOff x="863588" y="3140968"/>
                <a:chExt cx="2908079" cy="50436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63588" y="3140968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303615" y="3141273"/>
                  <a:ext cx="468052" cy="5040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stCxn id="16" idx="0"/>
                  <a:endCxn id="17" idx="0"/>
                </p:cNvCxnSpPr>
                <p:nvPr/>
              </p:nvCxnSpPr>
              <p:spPr>
                <a:xfrm>
                  <a:off x="1097614" y="3140968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6" idx="4"/>
                  <a:endCxn id="17" idx="4"/>
                </p:cNvCxnSpPr>
                <p:nvPr/>
              </p:nvCxnSpPr>
              <p:spPr>
                <a:xfrm>
                  <a:off x="1097614" y="3645024"/>
                  <a:ext cx="2440027" cy="305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ounded Rectangle 19"/>
              <p:cNvSpPr/>
              <p:nvPr/>
            </p:nvSpPr>
            <p:spPr>
              <a:xfrm>
                <a:off x="2986477" y="2456892"/>
                <a:ext cx="2909000" cy="36364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966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4252" y="1732766"/>
              <a:ext cx="646011" cy="26545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500" i="0" dirty="0" smtClean="0">
                  <a:solidFill>
                    <a:schemeClr val="accent5"/>
                  </a:solidFill>
                  <a:latin typeface="+mn-lt"/>
                </a:rPr>
                <a:t>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7896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6124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64352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72580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80808" y="4221088"/>
              <a:ext cx="396044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7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6 -0.00718 L 0.44305 -0.007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29" dirty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A type system to reason about </a:t>
            </a:r>
            <a:r>
              <a:rPr lang="en-US" sz="4000" dirty="0" smtClean="0">
                <a:solidFill>
                  <a:schemeClr val="accent5"/>
                </a:solidFill>
              </a:rPr>
              <a:t>data rates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in data intensive applications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3429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Can program structures help understand and optimize data rate in data-intensive software?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315311"/>
            <a:ext cx="6487572" cy="6120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Motivating Question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4" descr="http://www.johnharveyphoto.com/Japan2/Nikko/StreamByFalls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16" y="3900911"/>
            <a:ext cx="1823460" cy="27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4898213"/>
            <a:ext cx="4256293" cy="7405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Stream Programming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1740" y="2209800"/>
            <a:ext cx="4175776" cy="612068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Gree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lnSpc>
            <a:spcPct val="150000"/>
          </a:lnSpc>
          <a:defRPr i="0" dirty="0" smtClean="0">
            <a:solidFill>
              <a:schemeClr val="tx1">
                <a:lumMod val="85000"/>
                <a:lumOff val="1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112750</TotalTime>
  <Words>1554</Words>
  <Application>Microsoft Office PowerPoint</Application>
  <PresentationFormat>On-screen Show (4:3)</PresentationFormat>
  <Paragraphs>342</Paragraphs>
  <Slides>40</Slides>
  <Notes>36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ＭＳ Ｐゴシック</vt:lpstr>
      <vt:lpstr>Arial</vt:lpstr>
      <vt:lpstr>Cambria Math</vt:lpstr>
      <vt:lpstr>Courier</vt:lpstr>
      <vt:lpstr>方正姚体</vt:lpstr>
      <vt:lpstr>华文新魏</vt:lpstr>
      <vt:lpstr>Symbol</vt:lpstr>
      <vt:lpstr>Tahoma</vt:lpstr>
      <vt:lpstr>Times New Roman</vt:lpstr>
      <vt:lpstr>Trebuchet MS</vt:lpstr>
      <vt:lpstr>Wingdings 3</vt:lpstr>
      <vt:lpstr>Green</vt:lpstr>
      <vt:lpstr>PowerPoint Presentation</vt:lpstr>
      <vt:lpstr>Data Intensive Applications</vt:lpstr>
      <vt:lpstr>Motivating Question</vt:lpstr>
      <vt:lpstr>Performance Question 1</vt:lpstr>
      <vt:lpstr>Performance Question 2</vt:lpstr>
      <vt:lpstr>Performance Question 3</vt:lpstr>
      <vt:lpstr>Performance Question 4</vt:lpstr>
      <vt:lpstr>Rate Types</vt:lpstr>
      <vt:lpstr>Motivating Question</vt:lpstr>
      <vt:lpstr>Stream Programming Benefits</vt:lpstr>
      <vt:lpstr>Rate Types</vt:lpstr>
      <vt:lpstr>Stream Rate Insight</vt:lpstr>
      <vt:lpstr>Stream Rate Insight</vt:lpstr>
      <vt:lpstr>Stream Rate Insight</vt:lpstr>
      <vt:lpstr>Input / Output Rate Graph</vt:lpstr>
      <vt:lpstr>Rate Types</vt:lpstr>
      <vt:lpstr>Input / Output Rate Graph</vt:lpstr>
      <vt:lpstr>Single Filter Type Check</vt:lpstr>
      <vt:lpstr>Stream Programming: Combinators</vt:lpstr>
      <vt:lpstr>PowerPoint Presentation</vt:lpstr>
      <vt:lpstr>Chain Combination Type Check</vt:lpstr>
      <vt:lpstr>Chain Combination Type Check</vt:lpstr>
      <vt:lpstr>Diamond Combination Type Check</vt:lpstr>
      <vt:lpstr>Circle Combination Type Check</vt:lpstr>
      <vt:lpstr>Data Rate Reasoning as a Typing Problem</vt:lpstr>
      <vt:lpstr>Subtyping</vt:lpstr>
      <vt:lpstr>Static/Dynamic Correspondence</vt:lpstr>
      <vt:lpstr>Rate Types Theoretical Results</vt:lpstr>
      <vt:lpstr>Implementation</vt:lpstr>
      <vt:lpstr>Results : FFT benchmark</vt:lpstr>
      <vt:lpstr>Rate Types Generality</vt:lpstr>
      <vt:lpstr>Summary</vt:lpstr>
      <vt:lpstr>Thank You</vt:lpstr>
      <vt:lpstr>Data Rates</vt:lpstr>
      <vt:lpstr>Data Rate Infrastructure</vt:lpstr>
      <vt:lpstr>Rate Types</vt:lpstr>
      <vt:lpstr>Stream Programming: Filters and Streams</vt:lpstr>
      <vt:lpstr>Stream Rate: Insight (Scenario) 1</vt:lpstr>
      <vt:lpstr>Stream Rates: Insight (Scenario) 2</vt:lpstr>
      <vt:lpstr>Stream Operational Semantics</vt:lpstr>
    </vt:vector>
  </TitlesOfParts>
  <Company>Logic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Types</dc:title>
  <dc:creator>Haitao Zhu</dc:creator>
  <cp:lastModifiedBy>Thomas Bartenstein</cp:lastModifiedBy>
  <cp:revision>5426</cp:revision>
  <dcterms:created xsi:type="dcterms:W3CDTF">2014-02-27T10:07:23Z</dcterms:created>
  <dcterms:modified xsi:type="dcterms:W3CDTF">2014-11-26T18:52:52Z</dcterms:modified>
</cp:coreProperties>
</file>