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38"/>
  </p:notesMasterIdLst>
  <p:sldIdLst>
    <p:sldId id="256" r:id="rId2"/>
    <p:sldId id="291" r:id="rId3"/>
    <p:sldId id="280" r:id="rId4"/>
    <p:sldId id="282" r:id="rId5"/>
    <p:sldId id="307" r:id="rId6"/>
    <p:sldId id="281" r:id="rId7"/>
    <p:sldId id="285" r:id="rId8"/>
    <p:sldId id="283" r:id="rId9"/>
    <p:sldId id="293" r:id="rId10"/>
    <p:sldId id="284" r:id="rId11"/>
    <p:sldId id="292" r:id="rId12"/>
    <p:sldId id="294" r:id="rId13"/>
    <p:sldId id="262" r:id="rId14"/>
    <p:sldId id="295" r:id="rId15"/>
    <p:sldId id="261" r:id="rId16"/>
    <p:sldId id="296" r:id="rId17"/>
    <p:sldId id="268" r:id="rId18"/>
    <p:sldId id="308" r:id="rId19"/>
    <p:sldId id="287" r:id="rId20"/>
    <p:sldId id="288" r:id="rId21"/>
    <p:sldId id="289" r:id="rId22"/>
    <p:sldId id="263" r:id="rId23"/>
    <p:sldId id="304" r:id="rId24"/>
    <p:sldId id="314" r:id="rId25"/>
    <p:sldId id="300" r:id="rId26"/>
    <p:sldId id="301" r:id="rId27"/>
    <p:sldId id="302" r:id="rId28"/>
    <p:sldId id="315" r:id="rId29"/>
    <p:sldId id="303" r:id="rId30"/>
    <p:sldId id="316" r:id="rId31"/>
    <p:sldId id="290" r:id="rId32"/>
    <p:sldId id="309" r:id="rId33"/>
    <p:sldId id="310" r:id="rId34"/>
    <p:sldId id="311" r:id="rId35"/>
    <p:sldId id="312" r:id="rId36"/>
    <p:sldId id="313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6A4D"/>
    <a:srgbClr val="C00000"/>
    <a:srgbClr val="FF0000"/>
    <a:srgbClr val="FFA7A7"/>
    <a:srgbClr val="C9D04C"/>
    <a:srgbClr val="61C2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7" autoAdjust="0"/>
    <p:restoredTop sz="94660" autoAdjust="0"/>
  </p:normalViewPr>
  <p:slideViewPr>
    <p:cSldViewPr>
      <p:cViewPr>
        <p:scale>
          <a:sx n="100" d="100"/>
          <a:sy n="100" d="100"/>
        </p:scale>
        <p:origin x="-882" y="-3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ltem\DIFT\security_cv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ltem\Desktop\ISCA_Data\jop_security_v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eltem\Desktop\ISCA_Data\jop_security_v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75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0568812578983268"/>
          <c:y val="0.18315925251708887"/>
          <c:w val="0.39788312919218505"/>
          <c:h val="0.72347454011444634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7.2138743073782444E-2"/>
                  <c:y val="0.28177270553824063"/>
                </c:manualLayout>
              </c:layout>
              <c:tx>
                <c:rich>
                  <a:bodyPr/>
                  <a:lstStyle/>
                  <a:p>
                    <a:r>
                      <a:rPr lang="en-US" sz="1600" b="0" dirty="0"/>
                      <a:t>Stack, Heap and other </a:t>
                    </a:r>
                    <a:r>
                      <a:rPr lang="en-US" sz="1600" b="0" dirty="0" smtClean="0"/>
                      <a:t>overflows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2.4780305239622824E-2"/>
                  <c:y val="-2.671019756269447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2.7820064158646837E-2"/>
                  <c:y val="0.11333194965845965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8.3699936813453876E-2"/>
                  <c:y val="0.14174017706620884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-0.18804170312044327"/>
                  <c:y val="-3.730877659557413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-6.4871318168562259E-2"/>
                  <c:y val="-1.7358635916024472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6.2264265577913869E-2"/>
                  <c:y val="4.7262258187318936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0.16739148925828715"/>
                  <c:y val="3.566439799562368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lnSpc>
                    <a:spcPts val="2000"/>
                  </a:lnSpc>
                  <a:defRPr sz="16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Sheet1!$F$70:$F$77</c:f>
              <c:strCache>
                <c:ptCount val="8"/>
                <c:pt idx="0">
                  <c:v>Stack, Heap and other overflows</c:v>
                </c:pt>
                <c:pt idx="1">
                  <c:v>Denial of service</c:v>
                </c:pt>
                <c:pt idx="2">
                  <c:v>Memory Corruption</c:v>
                </c:pt>
                <c:pt idx="3">
                  <c:v>Bypass a restriction</c:v>
                </c:pt>
                <c:pt idx="4">
                  <c:v>Gain Privileges</c:v>
                </c:pt>
                <c:pt idx="5">
                  <c:v>Directory Traversal</c:v>
                </c:pt>
                <c:pt idx="6">
                  <c:v>Obtain information</c:v>
                </c:pt>
                <c:pt idx="7">
                  <c:v>Other</c:v>
                </c:pt>
              </c:strCache>
            </c:strRef>
          </c:cat>
          <c:val>
            <c:numRef>
              <c:f>Sheet1!$G$70:$G$77</c:f>
              <c:numCache>
                <c:formatCode>General</c:formatCode>
                <c:ptCount val="8"/>
                <c:pt idx="0">
                  <c:v>478</c:v>
                </c:pt>
                <c:pt idx="1">
                  <c:v>258</c:v>
                </c:pt>
                <c:pt idx="2">
                  <c:v>146</c:v>
                </c:pt>
                <c:pt idx="3">
                  <c:v>37</c:v>
                </c:pt>
                <c:pt idx="4">
                  <c:v>31</c:v>
                </c:pt>
                <c:pt idx="5">
                  <c:v>22</c:v>
                </c:pt>
                <c:pt idx="6">
                  <c:v>12</c:v>
                </c:pt>
                <c:pt idx="7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Sheet1!$D$29</c:f>
              <c:strCache>
                <c:ptCount val="1"/>
                <c:pt idx="0">
                  <c:v>Control Flow Integrity</c:v>
                </c:pt>
              </c:strCache>
            </c:strRef>
          </c:tx>
          <c:spPr>
            <a:solidFill>
              <a:srgbClr val="006A4D"/>
            </a:solidFill>
          </c:spPr>
          <c:invertIfNegative val="0"/>
          <c:cat>
            <c:strRef>
              <c:f>Sheet1!$C$30:$C$48</c:f>
              <c:strCache>
                <c:ptCount val="19"/>
                <c:pt idx="0">
                  <c:v>perlbench</c:v>
                </c:pt>
                <c:pt idx="1">
                  <c:v>bzip2</c:v>
                </c:pt>
                <c:pt idx="2">
                  <c:v>gcc</c:v>
                </c:pt>
                <c:pt idx="3">
                  <c:v>mcf</c:v>
                </c:pt>
                <c:pt idx="4">
                  <c:v>gobmk</c:v>
                </c:pt>
                <c:pt idx="5">
                  <c:v>hmmer</c:v>
                </c:pt>
                <c:pt idx="6">
                  <c:v>sjeng</c:v>
                </c:pt>
                <c:pt idx="7">
                  <c:v>libquantum</c:v>
                </c:pt>
                <c:pt idx="8">
                  <c:v>h264ref</c:v>
                </c:pt>
                <c:pt idx="9">
                  <c:v>omnetpp</c:v>
                </c:pt>
                <c:pt idx="10">
                  <c:v>xalancbmk</c:v>
                </c:pt>
                <c:pt idx="11">
                  <c:v>milc</c:v>
                </c:pt>
                <c:pt idx="12">
                  <c:v>namd</c:v>
                </c:pt>
                <c:pt idx="13">
                  <c:v>dealII</c:v>
                </c:pt>
                <c:pt idx="14">
                  <c:v>soplex</c:v>
                </c:pt>
                <c:pt idx="15">
                  <c:v>povray</c:v>
                </c:pt>
                <c:pt idx="16">
                  <c:v>lbm</c:v>
                </c:pt>
                <c:pt idx="17">
                  <c:v>sphinx3</c:v>
                </c:pt>
                <c:pt idx="18">
                  <c:v>avg</c:v>
                </c:pt>
              </c:strCache>
            </c:strRef>
          </c:cat>
          <c:val>
            <c:numRef>
              <c:f>Sheet1!$D$30:$D$48</c:f>
              <c:numCache>
                <c:formatCode>0.00%</c:formatCode>
                <c:ptCount val="19"/>
                <c:pt idx="0">
                  <c:v>4.7991585290440397E-2</c:v>
                </c:pt>
                <c:pt idx="1">
                  <c:v>0</c:v>
                </c:pt>
                <c:pt idx="2">
                  <c:v>4.29837476883385E-2</c:v>
                </c:pt>
                <c:pt idx="3">
                  <c:v>0</c:v>
                </c:pt>
                <c:pt idx="4">
                  <c:v>1.5592862697752299E-2</c:v>
                </c:pt>
                <c:pt idx="5">
                  <c:v>4.8078837708579999E-2</c:v>
                </c:pt>
                <c:pt idx="6">
                  <c:v>2.7866789128142298E-2</c:v>
                </c:pt>
                <c:pt idx="7">
                  <c:v>4.5535328305874402E-2</c:v>
                </c:pt>
                <c:pt idx="8">
                  <c:v>2.43652542491824E-2</c:v>
                </c:pt>
                <c:pt idx="9">
                  <c:v>7.9615550865773294E-2</c:v>
                </c:pt>
                <c:pt idx="10">
                  <c:v>9.4148666016863503E-2</c:v>
                </c:pt>
                <c:pt idx="11">
                  <c:v>3.3008252063015803E-2</c:v>
                </c:pt>
                <c:pt idx="12">
                  <c:v>8.2247918726446895E-3</c:v>
                </c:pt>
                <c:pt idx="13">
                  <c:v>4.46264503596367E-2</c:v>
                </c:pt>
                <c:pt idx="14">
                  <c:v>7.5101704044096607E-2</c:v>
                </c:pt>
                <c:pt idx="15">
                  <c:v>4.4156257996610701E-2</c:v>
                </c:pt>
                <c:pt idx="16">
                  <c:v>2.13630041724618E-2</c:v>
                </c:pt>
                <c:pt idx="17">
                  <c:v>4.0632615238311402E-2</c:v>
                </c:pt>
                <c:pt idx="18">
                  <c:v>3.8516205427651398E-2</c:v>
                </c:pt>
              </c:numCache>
            </c:numRef>
          </c:val>
        </c:ser>
        <c:ser>
          <c:idx val="1"/>
          <c:order val="1"/>
          <c:tx>
            <c:strRef>
              <c:f>Sheet1!$E$29</c:f>
              <c:strCache>
                <c:ptCount val="1"/>
                <c:pt idx="0">
                  <c:v>Branch Regulation</c:v>
                </c:pt>
              </c:strCache>
            </c:strRef>
          </c:tx>
          <c:spPr>
            <a:solidFill>
              <a:srgbClr val="61C250"/>
            </a:solidFill>
          </c:spPr>
          <c:invertIfNegative val="0"/>
          <c:cat>
            <c:strRef>
              <c:f>Sheet1!$C$30:$C$48</c:f>
              <c:strCache>
                <c:ptCount val="19"/>
                <c:pt idx="0">
                  <c:v>perlbench</c:v>
                </c:pt>
                <c:pt idx="1">
                  <c:v>bzip2</c:v>
                </c:pt>
                <c:pt idx="2">
                  <c:v>gcc</c:v>
                </c:pt>
                <c:pt idx="3">
                  <c:v>mcf</c:v>
                </c:pt>
                <c:pt idx="4">
                  <c:v>gobmk</c:v>
                </c:pt>
                <c:pt idx="5">
                  <c:v>hmmer</c:v>
                </c:pt>
                <c:pt idx="6">
                  <c:v>sjeng</c:v>
                </c:pt>
                <c:pt idx="7">
                  <c:v>libquantum</c:v>
                </c:pt>
                <c:pt idx="8">
                  <c:v>h264ref</c:v>
                </c:pt>
                <c:pt idx="9">
                  <c:v>omnetpp</c:v>
                </c:pt>
                <c:pt idx="10">
                  <c:v>xalancbmk</c:v>
                </c:pt>
                <c:pt idx="11">
                  <c:v>milc</c:v>
                </c:pt>
                <c:pt idx="12">
                  <c:v>namd</c:v>
                </c:pt>
                <c:pt idx="13">
                  <c:v>dealII</c:v>
                </c:pt>
                <c:pt idx="14">
                  <c:v>soplex</c:v>
                </c:pt>
                <c:pt idx="15">
                  <c:v>povray</c:v>
                </c:pt>
                <c:pt idx="16">
                  <c:v>lbm</c:v>
                </c:pt>
                <c:pt idx="17">
                  <c:v>sphinx3</c:v>
                </c:pt>
                <c:pt idx="18">
                  <c:v>avg</c:v>
                </c:pt>
              </c:strCache>
            </c:strRef>
          </c:cat>
          <c:val>
            <c:numRef>
              <c:f>Sheet1!$E$30:$E$48</c:f>
              <c:numCache>
                <c:formatCode>0.00%</c:formatCode>
                <c:ptCount val="19"/>
                <c:pt idx="0">
                  <c:v>1.18360749849256E-2</c:v>
                </c:pt>
                <c:pt idx="1">
                  <c:v>0</c:v>
                </c:pt>
                <c:pt idx="2">
                  <c:v>1.01783482834039E-2</c:v>
                </c:pt>
                <c:pt idx="3">
                  <c:v>0</c:v>
                </c:pt>
                <c:pt idx="4">
                  <c:v>3.6893826918788998E-3</c:v>
                </c:pt>
                <c:pt idx="5">
                  <c:v>1.20486725823911E-2</c:v>
                </c:pt>
                <c:pt idx="6">
                  <c:v>3.4833486410177899E-3</c:v>
                </c:pt>
                <c:pt idx="7">
                  <c:v>1.3064988712234001E-2</c:v>
                </c:pt>
                <c:pt idx="8">
                  <c:v>7.8036182963971404E-3</c:v>
                </c:pt>
                <c:pt idx="9">
                  <c:v>2.2660123572936001E-2</c:v>
                </c:pt>
                <c:pt idx="10">
                  <c:v>1.9436661387433302E-2</c:v>
                </c:pt>
                <c:pt idx="11">
                  <c:v>6.0015003750937702E-3</c:v>
                </c:pt>
                <c:pt idx="12">
                  <c:v>8.5973434208829494E-5</c:v>
                </c:pt>
                <c:pt idx="13">
                  <c:v>1.31655187884515E-2</c:v>
                </c:pt>
                <c:pt idx="14">
                  <c:v>2.09023297388355E-2</c:v>
                </c:pt>
                <c:pt idx="15">
                  <c:v>1.6065160608152801E-2</c:v>
                </c:pt>
                <c:pt idx="16">
                  <c:v>5.3407510431154404E-3</c:v>
                </c:pt>
                <c:pt idx="17">
                  <c:v>1.22762369443409E-2</c:v>
                </c:pt>
                <c:pt idx="18">
                  <c:v>9.8910383380453604E-3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1065856"/>
        <c:axId val="101067392"/>
      </c:barChart>
      <c:catAx>
        <c:axId val="1010658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1067392"/>
        <c:crosses val="autoZero"/>
        <c:auto val="1"/>
        <c:lblAlgn val="ctr"/>
        <c:lblOffset val="100"/>
        <c:noMultiLvlLbl val="0"/>
      </c:catAx>
      <c:valAx>
        <c:axId val="101067392"/>
        <c:scaling>
          <c:orientation val="minMax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dirty="0" smtClean="0"/>
                  <a:t>Executable Size Increase</a:t>
                </a:r>
                <a:endParaRPr lang="en-US" sz="1400" dirty="0"/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106585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spPr>
            <a:ln w="41275">
              <a:solidFill>
                <a:srgbClr val="006A4D"/>
              </a:solidFill>
            </a:ln>
          </c:spPr>
          <c:marker>
            <c:spPr>
              <a:solidFill>
                <a:srgbClr val="006A4D"/>
              </a:solidFill>
            </c:spPr>
          </c:marker>
          <c:val>
            <c:numRef>
              <c:f>Sheet4!$D$209:$D$217</c:f>
              <c:numCache>
                <c:formatCode>0.00%</c:formatCode>
                <c:ptCount val="9"/>
                <c:pt idx="0">
                  <c:v>0.157295541238959</c:v>
                </c:pt>
                <c:pt idx="1">
                  <c:v>5.90069402031057E-2</c:v>
                </c:pt>
                <c:pt idx="2">
                  <c:v>4.0244578129783E-2</c:v>
                </c:pt>
                <c:pt idx="3">
                  <c:v>2.1376441804983999E-2</c:v>
                </c:pt>
                <c:pt idx="4">
                  <c:v>1.14106386213896E-2</c:v>
                </c:pt>
                <c:pt idx="5">
                  <c:v>1.1462568583683099E-2</c:v>
                </c:pt>
                <c:pt idx="6">
                  <c:v>1.0449172898044401E-2</c:v>
                </c:pt>
                <c:pt idx="7">
                  <c:v>1.09804867554765E-2</c:v>
                </c:pt>
                <c:pt idx="8">
                  <c:v>1.0377694490835801E-2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7196416"/>
        <c:axId val="107198720"/>
      </c:lineChart>
      <c:catAx>
        <c:axId val="10719641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smtClean="0"/>
                  <a:t>Cache size</a:t>
                </a:r>
                <a:endParaRPr lang="en-US" sz="1400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7198720"/>
        <c:crosses val="autoZero"/>
        <c:auto val="1"/>
        <c:lblAlgn val="ctr"/>
        <c:lblOffset val="100"/>
        <c:noMultiLvlLbl val="0"/>
      </c:catAx>
      <c:valAx>
        <c:axId val="107198720"/>
        <c:scaling>
          <c:orientation val="minMax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400"/>
                </a:pPr>
                <a:r>
                  <a:rPr lang="en-US" sz="1400" dirty="0" smtClean="0"/>
                  <a:t>Slowdown</a:t>
                </a:r>
                <a:endParaRPr lang="en-US" sz="1400" dirty="0"/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71964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Sheet1!$G$84</c:f>
              <c:strCache>
                <c:ptCount val="1"/>
                <c:pt idx="0">
                  <c:v>Control Flow Integrity</c:v>
                </c:pt>
              </c:strCache>
            </c:strRef>
          </c:tx>
          <c:spPr>
            <a:solidFill>
              <a:srgbClr val="006A4D"/>
            </a:solidFill>
          </c:spPr>
          <c:invertIfNegative val="0"/>
          <c:cat>
            <c:strRef>
              <c:f>Sheet1!$F$85:$F$103</c:f>
              <c:strCache>
                <c:ptCount val="19"/>
                <c:pt idx="0">
                  <c:v>perlbench</c:v>
                </c:pt>
                <c:pt idx="1">
                  <c:v>bzip2</c:v>
                </c:pt>
                <c:pt idx="2">
                  <c:v>gcc</c:v>
                </c:pt>
                <c:pt idx="3">
                  <c:v>mcf</c:v>
                </c:pt>
                <c:pt idx="4">
                  <c:v>gobmk</c:v>
                </c:pt>
                <c:pt idx="5">
                  <c:v>hmmer</c:v>
                </c:pt>
                <c:pt idx="6">
                  <c:v>sjeng</c:v>
                </c:pt>
                <c:pt idx="7">
                  <c:v>libquantum</c:v>
                </c:pt>
                <c:pt idx="8">
                  <c:v>h264ref</c:v>
                </c:pt>
                <c:pt idx="9">
                  <c:v>omnetpp</c:v>
                </c:pt>
                <c:pt idx="10">
                  <c:v>xalancbmk</c:v>
                </c:pt>
                <c:pt idx="11">
                  <c:v>milc</c:v>
                </c:pt>
                <c:pt idx="12">
                  <c:v>namd</c:v>
                </c:pt>
                <c:pt idx="13">
                  <c:v>dealII</c:v>
                </c:pt>
                <c:pt idx="14">
                  <c:v>soplex</c:v>
                </c:pt>
                <c:pt idx="15">
                  <c:v>povray</c:v>
                </c:pt>
                <c:pt idx="16">
                  <c:v>lbm</c:v>
                </c:pt>
                <c:pt idx="17">
                  <c:v>sphinx3</c:v>
                </c:pt>
                <c:pt idx="18">
                  <c:v>avg</c:v>
                </c:pt>
              </c:strCache>
            </c:strRef>
          </c:cat>
          <c:val>
            <c:numRef>
              <c:f>Sheet1!$G$85:$G$103</c:f>
              <c:numCache>
                <c:formatCode>0.00%</c:formatCode>
                <c:ptCount val="19"/>
                <c:pt idx="0">
                  <c:v>0.373938007109615</c:v>
                </c:pt>
                <c:pt idx="1">
                  <c:v>2.40964876050236E-2</c:v>
                </c:pt>
                <c:pt idx="2">
                  <c:v>0.151285008965971</c:v>
                </c:pt>
                <c:pt idx="3">
                  <c:v>6.0374325607148498E-2</c:v>
                </c:pt>
                <c:pt idx="4">
                  <c:v>0.25872868225847701</c:v>
                </c:pt>
                <c:pt idx="5">
                  <c:v>4.3458216905755499E-2</c:v>
                </c:pt>
                <c:pt idx="6">
                  <c:v>0.24326342811776899</c:v>
                </c:pt>
                <c:pt idx="7">
                  <c:v>3.7067761010625899E-3</c:v>
                </c:pt>
                <c:pt idx="8">
                  <c:v>0.39171590160987502</c:v>
                </c:pt>
                <c:pt idx="9">
                  <c:v>0.52639096458801105</c:v>
                </c:pt>
                <c:pt idx="10">
                  <c:v>0.48166067500300802</c:v>
                </c:pt>
                <c:pt idx="11">
                  <c:v>2.4605804036074298E-2</c:v>
                </c:pt>
                <c:pt idx="12">
                  <c:v>2.3985112578089701E-2</c:v>
                </c:pt>
                <c:pt idx="13">
                  <c:v>0.13573315719947199</c:v>
                </c:pt>
                <c:pt idx="14">
                  <c:v>0.15401195795806599</c:v>
                </c:pt>
                <c:pt idx="15">
                  <c:v>0.57763275102519096</c:v>
                </c:pt>
                <c:pt idx="16">
                  <c:v>7.0117991038266297E-2</c:v>
                </c:pt>
                <c:pt idx="17">
                  <c:v>0.538630371063888</c:v>
                </c:pt>
                <c:pt idx="18">
                  <c:v>0.22685197882059799</c:v>
                </c:pt>
              </c:numCache>
            </c:numRef>
          </c:val>
        </c:ser>
        <c:ser>
          <c:idx val="1"/>
          <c:order val="1"/>
          <c:tx>
            <c:strRef>
              <c:f>Sheet1!$H$84</c:f>
              <c:strCache>
                <c:ptCount val="1"/>
                <c:pt idx="0">
                  <c:v>Branch Regulation</c:v>
                </c:pt>
              </c:strCache>
            </c:strRef>
          </c:tx>
          <c:spPr>
            <a:solidFill>
              <a:srgbClr val="61C250"/>
            </a:solidFill>
          </c:spPr>
          <c:invertIfNegative val="0"/>
          <c:cat>
            <c:strRef>
              <c:f>Sheet1!$F$85:$F$103</c:f>
              <c:strCache>
                <c:ptCount val="19"/>
                <c:pt idx="0">
                  <c:v>perlbench</c:v>
                </c:pt>
                <c:pt idx="1">
                  <c:v>bzip2</c:v>
                </c:pt>
                <c:pt idx="2">
                  <c:v>gcc</c:v>
                </c:pt>
                <c:pt idx="3">
                  <c:v>mcf</c:v>
                </c:pt>
                <c:pt idx="4">
                  <c:v>gobmk</c:v>
                </c:pt>
                <c:pt idx="5">
                  <c:v>hmmer</c:v>
                </c:pt>
                <c:pt idx="6">
                  <c:v>sjeng</c:v>
                </c:pt>
                <c:pt idx="7">
                  <c:v>libquantum</c:v>
                </c:pt>
                <c:pt idx="8">
                  <c:v>h264ref</c:v>
                </c:pt>
                <c:pt idx="9">
                  <c:v>omnetpp</c:v>
                </c:pt>
                <c:pt idx="10">
                  <c:v>xalancbmk</c:v>
                </c:pt>
                <c:pt idx="11">
                  <c:v>milc</c:v>
                </c:pt>
                <c:pt idx="12">
                  <c:v>namd</c:v>
                </c:pt>
                <c:pt idx="13">
                  <c:v>dealII</c:v>
                </c:pt>
                <c:pt idx="14">
                  <c:v>soplex</c:v>
                </c:pt>
                <c:pt idx="15">
                  <c:v>povray</c:v>
                </c:pt>
                <c:pt idx="16">
                  <c:v>lbm</c:v>
                </c:pt>
                <c:pt idx="17">
                  <c:v>sphinx3</c:v>
                </c:pt>
                <c:pt idx="18">
                  <c:v>avg</c:v>
                </c:pt>
              </c:strCache>
            </c:strRef>
          </c:cat>
          <c:val>
            <c:numRef>
              <c:f>Sheet1!$H$85:$H$103</c:f>
              <c:numCache>
                <c:formatCode>0.00%</c:formatCode>
                <c:ptCount val="19"/>
                <c:pt idx="0">
                  <c:v>4.5282290689960501E-2</c:v>
                </c:pt>
                <c:pt idx="1">
                  <c:v>6.5976182618009598E-3</c:v>
                </c:pt>
                <c:pt idx="2">
                  <c:v>4.71615280778113E-2</c:v>
                </c:pt>
                <c:pt idx="3">
                  <c:v>4.2024171223588001E-2</c:v>
                </c:pt>
                <c:pt idx="4">
                  <c:v>2.04653150591078E-2</c:v>
                </c:pt>
                <c:pt idx="5">
                  <c:v>-9.1763662539704301E-5</c:v>
                </c:pt>
                <c:pt idx="6">
                  <c:v>6.1203034099703698E-4</c:v>
                </c:pt>
                <c:pt idx="7">
                  <c:v>3.0783337878189003E-5</c:v>
                </c:pt>
                <c:pt idx="8">
                  <c:v>8.5263830378072298E-4</c:v>
                </c:pt>
                <c:pt idx="9">
                  <c:v>5.2898254327143603E-2</c:v>
                </c:pt>
                <c:pt idx="10">
                  <c:v>6.7375733126933707E-2</c:v>
                </c:pt>
                <c:pt idx="11">
                  <c:v>6.60166255373211E-3</c:v>
                </c:pt>
                <c:pt idx="12">
                  <c:v>1.95656532398896E-2</c:v>
                </c:pt>
                <c:pt idx="13">
                  <c:v>-2.9307191835706401E-3</c:v>
                </c:pt>
                <c:pt idx="14">
                  <c:v>3.7769316229980698E-2</c:v>
                </c:pt>
                <c:pt idx="15">
                  <c:v>3.1494179125651701E-2</c:v>
                </c:pt>
                <c:pt idx="16">
                  <c:v>4.3588082662449702E-6</c:v>
                </c:pt>
                <c:pt idx="17">
                  <c:v>1.6410803785979498E-2</c:v>
                </c:pt>
                <c:pt idx="18">
                  <c:v>2.1784658535910599E-2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7360640"/>
        <c:axId val="107362176"/>
      </c:barChart>
      <c:catAx>
        <c:axId val="1073606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7362176"/>
        <c:crosses val="autoZero"/>
        <c:auto val="1"/>
        <c:lblAlgn val="ctr"/>
        <c:lblOffset val="100"/>
        <c:noMultiLvlLbl val="0"/>
      </c:catAx>
      <c:valAx>
        <c:axId val="107362176"/>
        <c:scaling>
          <c:orientation val="minMax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400" dirty="0" smtClean="0"/>
                  <a:t>Slowdown</a:t>
                </a:r>
                <a:endParaRPr lang="en-US" sz="1400" dirty="0"/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07360640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542891865629471"/>
          <c:y val="0.12064784048438135"/>
          <c:w val="0.8155697637267173"/>
          <c:h val="0.778947677359760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Sheet1!$K$107</c:f>
              <c:strCache>
                <c:ptCount val="1"/>
                <c:pt idx="0">
                  <c:v>intended</c:v>
                </c:pt>
              </c:strCache>
            </c:strRef>
          </c:tx>
          <c:spPr>
            <a:solidFill>
              <a:srgbClr val="006A4D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Sheet1!$L$106:$P$106</c:f>
              <c:strCache>
                <c:ptCount val="5"/>
                <c:pt idx="0">
                  <c:v>NO-BR</c:v>
                </c:pt>
                <c:pt idx="1">
                  <c:v>DGP</c:v>
                </c:pt>
                <c:pt idx="2">
                  <c:v>DGC</c:v>
                </c:pt>
                <c:pt idx="3">
                  <c:v>DGC-SSE</c:v>
                </c:pt>
                <c:pt idx="4">
                  <c:v>DGC-SYS</c:v>
                </c:pt>
              </c:strCache>
            </c:strRef>
          </c:cat>
          <c:val>
            <c:numRef>
              <c:f>Sheet1!$L$107:$P$107</c:f>
              <c:numCache>
                <c:formatCode>General</c:formatCode>
                <c:ptCount val="5"/>
                <c:pt idx="0">
                  <c:v>4925</c:v>
                </c:pt>
                <c:pt idx="1">
                  <c:v>458</c:v>
                </c:pt>
                <c:pt idx="2">
                  <c:v>419</c:v>
                </c:pt>
                <c:pt idx="3">
                  <c:v>62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Sheet1!$K$108</c:f>
              <c:strCache>
                <c:ptCount val="1"/>
                <c:pt idx="0">
                  <c:v>unintended</c:v>
                </c:pt>
              </c:strCache>
            </c:strRef>
          </c:tx>
          <c:spPr>
            <a:solidFill>
              <a:srgbClr val="61C250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Sheet1!$L$106:$P$106</c:f>
              <c:strCache>
                <c:ptCount val="5"/>
                <c:pt idx="0">
                  <c:v>NO-BR</c:v>
                </c:pt>
                <c:pt idx="1">
                  <c:v>DGP</c:v>
                </c:pt>
                <c:pt idx="2">
                  <c:v>DGC</c:v>
                </c:pt>
                <c:pt idx="3">
                  <c:v>DGC-SSE</c:v>
                </c:pt>
                <c:pt idx="4">
                  <c:v>DGC-SYS</c:v>
                </c:pt>
              </c:strCache>
            </c:strRef>
          </c:cat>
          <c:val>
            <c:numRef>
              <c:f>Sheet1!$L$108:$P$108</c:f>
              <c:numCache>
                <c:formatCode>General</c:formatCode>
                <c:ptCount val="5"/>
                <c:pt idx="0">
                  <c:v>19764</c:v>
                </c:pt>
                <c:pt idx="1">
                  <c:v>972</c:v>
                </c:pt>
                <c:pt idx="2">
                  <c:v>850</c:v>
                </c:pt>
                <c:pt idx="3">
                  <c:v>353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912576"/>
        <c:axId val="59982976"/>
      </c:barChart>
      <c:catAx>
        <c:axId val="59912576"/>
        <c:scaling>
          <c:orientation val="minMax"/>
        </c:scaling>
        <c:delete val="0"/>
        <c:axPos val="b"/>
        <c:majorTickMark val="out"/>
        <c:minorTickMark val="none"/>
        <c:tickLblPos val="nextTo"/>
        <c:crossAx val="59982976"/>
        <c:crosses val="autoZero"/>
        <c:auto val="1"/>
        <c:lblAlgn val="ctr"/>
        <c:lblOffset val="100"/>
        <c:noMultiLvlLbl val="0"/>
      </c:catAx>
      <c:valAx>
        <c:axId val="59982976"/>
        <c:scaling>
          <c:orientation val="minMax"/>
          <c:max val="1500"/>
          <c:min val="0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Number</a:t>
                </a:r>
                <a:r>
                  <a:rPr lang="en-US" baseline="0" dirty="0" smtClean="0"/>
                  <a:t> of Gadgets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59912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852318596468279"/>
          <c:y val="0.11450772820064159"/>
          <c:w val="0.22090222075044358"/>
          <c:h val="0.1302438028579761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1"/>
          <c:order val="0"/>
          <c:spPr>
            <a:ln w="34925">
              <a:solidFill>
                <a:srgbClr val="006A4D"/>
              </a:solidFill>
            </a:ln>
          </c:spPr>
          <c:marker>
            <c:symbol val="none"/>
          </c:marker>
          <c:cat>
            <c:numRef>
              <c:f>Sheet1!$E$91:$E$140</c:f>
              <c:numCache>
                <c:formatCode>General</c:formatCode>
                <c:ptCount val="50"/>
                <c:pt idx="0">
                  <c:v>1</c:v>
                </c:pt>
                <c:pt idx="4">
                  <c:v>5</c:v>
                </c:pt>
                <c:pt idx="9">
                  <c:v>10</c:v>
                </c:pt>
                <c:pt idx="14">
                  <c:v>15</c:v>
                </c:pt>
                <c:pt idx="19">
                  <c:v>20</c:v>
                </c:pt>
                <c:pt idx="24">
                  <c:v>25</c:v>
                </c:pt>
                <c:pt idx="29">
                  <c:v>30</c:v>
                </c:pt>
                <c:pt idx="34">
                  <c:v>35</c:v>
                </c:pt>
                <c:pt idx="39">
                  <c:v>40</c:v>
                </c:pt>
                <c:pt idx="44">
                  <c:v>45</c:v>
                </c:pt>
                <c:pt idx="49">
                  <c:v>50</c:v>
                </c:pt>
              </c:numCache>
            </c:numRef>
          </c:cat>
          <c:val>
            <c:numRef>
              <c:f>Sheet1!$F$91:$F$140</c:f>
              <c:numCache>
                <c:formatCode>General</c:formatCode>
                <c:ptCount val="50"/>
                <c:pt idx="0">
                  <c:v>0.30361445783132501</c:v>
                </c:pt>
                <c:pt idx="1">
                  <c:v>0.474698795180723</c:v>
                </c:pt>
                <c:pt idx="2">
                  <c:v>0.56867469879518096</c:v>
                </c:pt>
                <c:pt idx="3">
                  <c:v>0.64819277108433704</c:v>
                </c:pt>
                <c:pt idx="4">
                  <c:v>0.68915662650602405</c:v>
                </c:pt>
                <c:pt idx="5">
                  <c:v>0.71807228915662702</c:v>
                </c:pt>
                <c:pt idx="6">
                  <c:v>0.73493975903614495</c:v>
                </c:pt>
                <c:pt idx="7">
                  <c:v>0.75662650602409598</c:v>
                </c:pt>
                <c:pt idx="8">
                  <c:v>0.77590361445783096</c:v>
                </c:pt>
                <c:pt idx="9">
                  <c:v>0.78554216867469895</c:v>
                </c:pt>
                <c:pt idx="10">
                  <c:v>0.79759036144578299</c:v>
                </c:pt>
                <c:pt idx="11">
                  <c:v>0.80481927710843404</c:v>
                </c:pt>
                <c:pt idx="12">
                  <c:v>0.81927710843373502</c:v>
                </c:pt>
                <c:pt idx="13">
                  <c:v>0.83132530120481896</c:v>
                </c:pt>
                <c:pt idx="14">
                  <c:v>0.84096385542168695</c:v>
                </c:pt>
                <c:pt idx="15">
                  <c:v>0.85060240963855405</c:v>
                </c:pt>
                <c:pt idx="16">
                  <c:v>0.85301204819277099</c:v>
                </c:pt>
                <c:pt idx="17">
                  <c:v>0.86265060240963798</c:v>
                </c:pt>
                <c:pt idx="18">
                  <c:v>0.86987951807228903</c:v>
                </c:pt>
                <c:pt idx="19">
                  <c:v>0.87710843373493996</c:v>
                </c:pt>
                <c:pt idx="20">
                  <c:v>0.88433734939759001</c:v>
                </c:pt>
                <c:pt idx="21">
                  <c:v>0.89156626506024095</c:v>
                </c:pt>
                <c:pt idx="22">
                  <c:v>0.893975903614458</c:v>
                </c:pt>
                <c:pt idx="23">
                  <c:v>0.89638554216867505</c:v>
                </c:pt>
                <c:pt idx="24">
                  <c:v>0.90120481927710805</c:v>
                </c:pt>
                <c:pt idx="25">
                  <c:v>0.91325301204819298</c:v>
                </c:pt>
                <c:pt idx="26">
                  <c:v>0.92048192771084303</c:v>
                </c:pt>
                <c:pt idx="27">
                  <c:v>0.92530120481927702</c:v>
                </c:pt>
                <c:pt idx="28">
                  <c:v>0.93253012048192796</c:v>
                </c:pt>
                <c:pt idx="29">
                  <c:v>0.93493975903614501</c:v>
                </c:pt>
                <c:pt idx="30">
                  <c:v>0.93734939759036096</c:v>
                </c:pt>
                <c:pt idx="31">
                  <c:v>0.93975903614457801</c:v>
                </c:pt>
                <c:pt idx="32">
                  <c:v>0.94216867469879495</c:v>
                </c:pt>
                <c:pt idx="33">
                  <c:v>0.944578313253012</c:v>
                </c:pt>
                <c:pt idx="34">
                  <c:v>0.95180722891566205</c:v>
                </c:pt>
                <c:pt idx="35">
                  <c:v>0.95421686746987899</c:v>
                </c:pt>
                <c:pt idx="36">
                  <c:v>0.95903614457831299</c:v>
                </c:pt>
                <c:pt idx="37">
                  <c:v>0.96385542168674698</c:v>
                </c:pt>
                <c:pt idx="38">
                  <c:v>0.96626506024096404</c:v>
                </c:pt>
                <c:pt idx="39">
                  <c:v>0.97108433734939703</c:v>
                </c:pt>
                <c:pt idx="40">
                  <c:v>0.97831325301204797</c:v>
                </c:pt>
                <c:pt idx="41">
                  <c:v>0.98795180722891596</c:v>
                </c:pt>
                <c:pt idx="42">
                  <c:v>0.99277108433734895</c:v>
                </c:pt>
                <c:pt idx="43">
                  <c:v>0.99277108433734895</c:v>
                </c:pt>
                <c:pt idx="44">
                  <c:v>0.99518072289156601</c:v>
                </c:pt>
                <c:pt idx="45">
                  <c:v>0.99518072289156601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5316736"/>
        <c:axId val="65913600"/>
      </c:lineChart>
      <c:catAx>
        <c:axId val="6531673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Gadget</a:t>
                </a:r>
                <a:r>
                  <a:rPr lang="en-US" baseline="0" dirty="0" smtClean="0"/>
                  <a:t> Length</a:t>
                </a:r>
                <a:endParaRPr lang="en-US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65913600"/>
        <c:crosses val="autoZero"/>
        <c:auto val="1"/>
        <c:lblAlgn val="ctr"/>
        <c:lblOffset val="100"/>
        <c:noMultiLvlLbl val="0"/>
      </c:catAx>
      <c:valAx>
        <c:axId val="65913600"/>
        <c:scaling>
          <c:orientation val="minMax"/>
          <c:max val="1"/>
        </c:scaling>
        <c:delete val="0"/>
        <c:axPos val="l"/>
        <c:majorGridlines>
          <c:spPr>
            <a:ln>
              <a:prstDash val="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Frequency</a:t>
                </a:r>
                <a:endParaRPr lang="en-US" dirty="0"/>
              </a:p>
            </c:rich>
          </c:tx>
          <c:layout/>
          <c:overlay val="0"/>
        </c:title>
        <c:numFmt formatCode="0%" sourceLinked="0"/>
        <c:majorTickMark val="out"/>
        <c:minorTickMark val="none"/>
        <c:tickLblPos val="nextTo"/>
        <c:crossAx val="653167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34175-4943-4938-9D21-964DFD6DCFDB}" type="datetimeFigureOut">
              <a:rPr lang="en-US" smtClean="0"/>
              <a:t>6/9/2012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E1468-056B-4F5C-8345-2D78F3DFC0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63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8E1468-056B-4F5C-8345-2D78F3DFC0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937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947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3094C31A-9142-4C54-AB1E-7E420D02A78E}" type="datetime1">
              <a:rPr lang="en-US" smtClean="0"/>
              <a:t>6/9/2012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63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47050E79-6DB5-42C8-8BBB-7B5719C661F5}" type="datetime1">
              <a:rPr lang="en-US" smtClean="0"/>
              <a:t>6/9/2012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309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38C769F9-713F-4414-8BDD-FE78D8F0FF57}" type="datetime1">
              <a:rPr lang="en-US" smtClean="0"/>
              <a:pPr/>
              <a:t>6/9/2012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86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53134FB6-A139-405A-B1E0-AABDC6E96E8C}" type="datetime1">
              <a:rPr lang="en-US" smtClean="0"/>
              <a:t>6/9/2012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953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8E78A914-67DF-4D2E-9940-5376B3CF86D2}" type="datetime1">
              <a:rPr lang="en-US" smtClean="0"/>
              <a:t>6/9/2012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67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9364D54D-CAAB-47E6-9E0A-BEED0A356A38}" type="datetime1">
              <a:rPr lang="en-US" smtClean="0"/>
              <a:t>6/9/2012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02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482B9A58-7041-4D97-9DF0-146406A0F9E0}" type="datetime1">
              <a:rPr lang="en-US" smtClean="0"/>
              <a:t>6/9/2012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509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BF81E14D-104B-431E-9123-1833190079F4}" type="datetime1">
              <a:rPr lang="en-US" smtClean="0"/>
              <a:t>6/9/2012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31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DB28AEA7-1DED-4ADB-97B3-102EBBC785C0}" type="datetime1">
              <a:rPr lang="en-US" smtClean="0"/>
              <a:t>6/9/2012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29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365125"/>
          </a:xfrm>
          <a:prstGeom prst="rect">
            <a:avLst/>
          </a:prstGeom>
        </p:spPr>
        <p:txBody>
          <a:bodyPr/>
          <a:lstStyle/>
          <a:p>
            <a:fld id="{25A9CB71-E736-4914-9D9C-D3A50AAB4543}" type="datetime1">
              <a:rPr lang="en-US" smtClean="0"/>
              <a:t>6/9/2012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95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83680"/>
            <a:ext cx="1051304" cy="27432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4562"/>
          </a:xfrm>
          <a:prstGeom prst="rect">
            <a:avLst/>
          </a:prstGeom>
          <a:gradFill flip="none" rotWithShape="1">
            <a:gsLst>
              <a:gs pos="0">
                <a:srgbClr val="006A4D">
                  <a:tint val="66000"/>
                  <a:satMod val="160000"/>
                  <a:alpha val="44000"/>
                </a:srgbClr>
              </a:gs>
              <a:gs pos="61000">
                <a:srgbClr val="006A4D">
                  <a:tint val="44500"/>
                  <a:satMod val="160000"/>
                  <a:alpha val="45000"/>
                </a:srgbClr>
              </a:gs>
              <a:gs pos="100000">
                <a:srgbClr val="006A4D">
                  <a:tint val="23500"/>
                  <a:satMod val="160000"/>
                  <a:alpha val="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4754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583680"/>
            <a:ext cx="3581400" cy="274320"/>
          </a:xfrm>
          <a:prstGeom prst="rect">
            <a:avLst/>
          </a:prstGeom>
          <a:solidFill>
            <a:srgbClr val="006A4D">
              <a:alpha val="8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smtClean="0"/>
              <a:t>ISCA 2012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8200" y="6583680"/>
            <a:ext cx="4495800" cy="274320"/>
          </a:xfrm>
          <a:prstGeom prst="rect">
            <a:avLst/>
          </a:prstGeom>
          <a:solidFill>
            <a:srgbClr val="006A4D">
              <a:alpha val="20000"/>
            </a:srgbClr>
          </a:solidFill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EF49B95-8789-41FA-8613-EA08EBF0473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28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n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762000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Branch Regulation: Low-Overhead Protection from Code Reuse Attacks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43200"/>
            <a:ext cx="6400800" cy="24384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Mehmet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Kayaalp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Meltem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Ozsoy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Nael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Abu-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Ghazaleh</a:t>
            </a:r>
            <a:r>
              <a:rPr lang="en-US" sz="2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Dmitry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Ponomarev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8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Department of Computer Science</a:t>
            </a:r>
          </a:p>
          <a:p>
            <a:r>
              <a:rPr lang="en-US" sz="1800" i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State University of New York at Binghamton</a:t>
            </a:r>
          </a:p>
          <a:p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371600" y="5867400"/>
            <a:ext cx="6400800" cy="6096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Presented at the 39</a:t>
            </a:r>
            <a:r>
              <a:rPr lang="en-US" sz="1600" i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International Symposium </a:t>
            </a:r>
          </a:p>
          <a:p>
            <a:r>
              <a:rPr lang="en-US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 Computer Architecture (ISCA), June 11</a:t>
            </a:r>
            <a:r>
              <a:rPr lang="en-US" sz="1600" i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16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2012</a:t>
            </a:r>
          </a:p>
        </p:txBody>
      </p:sp>
    </p:spTree>
    <p:extLst>
      <p:ext uri="{BB962C8B-B14F-4D97-AF65-F5344CB8AC3E}">
        <p14:creationId xmlns:p14="http://schemas.microsoft.com/office/powerpoint/2010/main" val="46919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</a:rPr>
              <a:t>Jump Oriented Programming</a:t>
            </a:r>
            <a:endParaRPr lang="tr-TR" b="1" dirty="0"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48400" y="1290637"/>
            <a:ext cx="1905000" cy="4797623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774755" y="1280804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248400" y="4267200"/>
            <a:ext cx="1905000" cy="990600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003355" y="1143099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0x0000</a:t>
            </a:r>
            <a:endParaRPr lang="tr-TR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8229600" y="6081305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458200" y="5943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0xFFFF</a:t>
            </a:r>
            <a:endParaRPr lang="tr-TR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5400000" flipH="1" flipV="1">
            <a:off x="8244840" y="5715000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381206" y="5481935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Stack 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Arial" pitchFamily="34" charset="0"/>
                <a:cs typeface="Arial" pitchFamily="34" charset="0"/>
              </a:rPr>
              <a:t>growth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953000" y="4531667"/>
            <a:ext cx="121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Stack frame for 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main()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953000" y="5257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953000" y="42672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793555" y="1295400"/>
            <a:ext cx="1905000" cy="4797623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7" name="Straight Connector 56"/>
          <p:cNvCxnSpPr/>
          <p:nvPr/>
        </p:nvCxnSpPr>
        <p:spPr>
          <a:xfrm>
            <a:off x="3698555" y="1280804"/>
            <a:ext cx="0" cy="4802089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793555" y="1295400"/>
            <a:ext cx="0" cy="4802089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649730" y="6099305"/>
            <a:ext cx="2103120" cy="0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197600" y="1289050"/>
            <a:ext cx="2103120" cy="0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98155" y="57150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98155" y="15240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876800" y="300766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Stack frame for 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vulnerable()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4953000" y="2209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248400" y="2209801"/>
            <a:ext cx="1905000" cy="2057399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/>
          </a:p>
        </p:txBody>
      </p:sp>
      <p:sp>
        <p:nvSpPr>
          <p:cNvPr id="72" name="Rectangle 71"/>
          <p:cNvSpPr/>
          <p:nvPr/>
        </p:nvSpPr>
        <p:spPr>
          <a:xfrm>
            <a:off x="6248400" y="2209801"/>
            <a:ext cx="1905000" cy="2298382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</a:t>
            </a:r>
          </a:p>
          <a:p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lea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ebx, </a:t>
            </a:r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esp</a:t>
            </a:r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+8] </a:t>
            </a:r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ov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int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0x80</a:t>
            </a:r>
          </a:p>
          <a:p>
            <a:pPr algn="ctr"/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48400" y="3997970"/>
            <a:ext cx="1905000" cy="264468"/>
          </a:xfrm>
          <a:prstGeom prst="rect">
            <a:avLst/>
          </a:prstGeom>
          <a:solidFill>
            <a:srgbClr val="C00000">
              <a:alpha val="2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malicious return</a:t>
            </a:r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4" name="Freeform 73"/>
          <p:cNvSpPr/>
          <p:nvPr/>
        </p:nvSpPr>
        <p:spPr>
          <a:xfrm flipH="1" flipV="1">
            <a:off x="8153395" y="2362200"/>
            <a:ext cx="483393" cy="1772764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248400" y="2505808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pop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edi</a:t>
            </a:r>
            <a:endParaRPr lang="tr-TR" sz="1000" b="1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edi</a:t>
            </a:r>
            <a:endParaRPr lang="tr-TR" sz="1000" b="1" dirty="0"/>
          </a:p>
        </p:txBody>
      </p:sp>
      <p:sp>
        <p:nvSpPr>
          <p:cNvPr id="49" name="Rectangle 48"/>
          <p:cNvSpPr/>
          <p:nvPr/>
        </p:nvSpPr>
        <p:spPr>
          <a:xfrm>
            <a:off x="6241708" y="3420208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>
                <a:latin typeface="Consolas" pitchFamily="49" charset="0"/>
                <a:cs typeface="Consolas" pitchFamily="49" charset="0"/>
              </a:rPr>
              <a:t>lea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 ebx, </a:t>
            </a:r>
            <a:r>
              <a:rPr lang="en-US" sz="1000" b="1" dirty="0">
                <a:latin typeface="Consolas" pitchFamily="49" charset="0"/>
                <a:cs typeface="Consolas" pitchFamily="49" charset="0"/>
              </a:rPr>
              <a:t>[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esp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+8]</a:t>
            </a: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esi</a:t>
            </a:r>
            <a:endParaRPr lang="tr-TR" sz="1000" b="1" dirty="0"/>
          </a:p>
        </p:txBody>
      </p:sp>
      <p:sp>
        <p:nvSpPr>
          <p:cNvPr id="46" name="Rectangle 45"/>
          <p:cNvSpPr/>
          <p:nvPr/>
        </p:nvSpPr>
        <p:spPr>
          <a:xfrm>
            <a:off x="6241708" y="3722566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m</a:t>
            </a:r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ov 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int 0x80</a:t>
            </a:r>
            <a:endParaRPr lang="tr-TR" sz="10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41708" y="3115093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tr-TR" sz="1000" b="1" dirty="0"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ecx </a:t>
            </a:r>
            <a:endParaRPr lang="en-US" sz="1000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esi</a:t>
            </a:r>
            <a:endParaRPr lang="tr-TR" sz="1000" b="1" dirty="0"/>
          </a:p>
        </p:txBody>
      </p:sp>
      <p:sp>
        <p:nvSpPr>
          <p:cNvPr id="75" name="Rectangle 74"/>
          <p:cNvSpPr/>
          <p:nvPr/>
        </p:nvSpPr>
        <p:spPr>
          <a:xfrm>
            <a:off x="6248400" y="2209799"/>
            <a:ext cx="1905000" cy="342900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&lt;register values&gt;</a:t>
            </a:r>
          </a:p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&lt;C&gt;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&lt;D&gt;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&lt;F&gt;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&lt;E&gt;</a:t>
            </a:r>
            <a:endParaRPr lang="en-US" sz="14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248400" y="4002732"/>
            <a:ext cx="1905000" cy="264468"/>
          </a:xfrm>
          <a:prstGeom prst="rect">
            <a:avLst/>
          </a:prstGeom>
          <a:solidFill>
            <a:srgbClr val="C00000">
              <a:alpha val="2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&lt;B&gt;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3710940" y="2133600"/>
            <a:ext cx="2537460" cy="1996604"/>
          </a:xfrm>
          <a:custGeom>
            <a:avLst/>
            <a:gdLst>
              <a:gd name="connsiteX0" fmla="*/ 4450080 w 4450080"/>
              <a:gd name="connsiteY0" fmla="*/ 2385060 h 2385060"/>
              <a:gd name="connsiteX1" fmla="*/ 0 w 4450080"/>
              <a:gd name="connsiteY1" fmla="*/ 0 h 2385060"/>
              <a:gd name="connsiteX0" fmla="*/ 4450080 w 4450080"/>
              <a:gd name="connsiteY0" fmla="*/ 2385060 h 2385060"/>
              <a:gd name="connsiteX1" fmla="*/ 1897632 w 4450080"/>
              <a:gd name="connsiteY1" fmla="*/ 450990 h 2385060"/>
              <a:gd name="connsiteX2" fmla="*/ 0 w 4450080"/>
              <a:gd name="connsiteY2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897632 w 4450080"/>
              <a:gd name="connsiteY2" fmla="*/ 450990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0080" h="2385060">
                <a:moveTo>
                  <a:pt x="4450080" y="2385060"/>
                </a:moveTo>
                <a:cubicBezTo>
                  <a:pt x="4209535" y="2199031"/>
                  <a:pt x="2777402" y="2065153"/>
                  <a:pt x="2351994" y="1742808"/>
                </a:cubicBezTo>
                <a:cubicBezTo>
                  <a:pt x="1926586" y="1420463"/>
                  <a:pt x="2572494" y="822992"/>
                  <a:pt x="1977813" y="481565"/>
                </a:cubicBezTo>
                <a:cubicBezTo>
                  <a:pt x="1438815" y="183452"/>
                  <a:pt x="659271" y="160522"/>
                  <a:pt x="0" y="0"/>
                </a:cubicBezTo>
              </a:path>
            </a:pathLst>
          </a:custGeom>
          <a:noFill/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 77"/>
          <p:cNvSpPr/>
          <p:nvPr/>
        </p:nvSpPr>
        <p:spPr>
          <a:xfrm flipH="1">
            <a:off x="3710936" y="1868013"/>
            <a:ext cx="483393" cy="800659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 78"/>
          <p:cNvSpPr/>
          <p:nvPr/>
        </p:nvSpPr>
        <p:spPr>
          <a:xfrm flipH="1" flipV="1">
            <a:off x="3710934" y="1676400"/>
            <a:ext cx="483393" cy="1894684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 flipH="1">
            <a:off x="3710935" y="1868014"/>
            <a:ext cx="483393" cy="3008786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 flipH="1">
            <a:off x="3698543" y="1868014"/>
            <a:ext cx="483393" cy="2262190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Arrow Connector 81"/>
          <p:cNvCxnSpPr/>
          <p:nvPr/>
        </p:nvCxnSpPr>
        <p:spPr>
          <a:xfrm>
            <a:off x="5703576" y="4142756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5703576" y="4405311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5703576" y="4615960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5703576" y="4838696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5703576" y="5035056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241708" y="2810293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esi</a:t>
            </a:r>
            <a:endParaRPr lang="tr-TR" sz="1000" b="1" dirty="0"/>
          </a:p>
        </p:txBody>
      </p:sp>
      <p:sp>
        <p:nvSpPr>
          <p:cNvPr id="51" name="Rectangle 50"/>
          <p:cNvSpPr/>
          <p:nvPr/>
        </p:nvSpPr>
        <p:spPr>
          <a:xfrm>
            <a:off x="6248400" y="2209800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popa</a:t>
            </a:r>
            <a:endParaRPr lang="tr-TR" sz="1000" b="1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esi</a:t>
            </a:r>
            <a:endParaRPr lang="tr-TR" sz="1000" b="1" dirty="0"/>
          </a:p>
        </p:txBody>
      </p:sp>
      <p:sp>
        <p:nvSpPr>
          <p:cNvPr id="52" name="Freeform 51"/>
          <p:cNvSpPr/>
          <p:nvPr/>
        </p:nvSpPr>
        <p:spPr>
          <a:xfrm flipH="1" flipV="1">
            <a:off x="3716532" y="1676400"/>
            <a:ext cx="483393" cy="632080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Freeform 53"/>
          <p:cNvSpPr/>
          <p:nvPr/>
        </p:nvSpPr>
        <p:spPr>
          <a:xfrm flipH="1" flipV="1">
            <a:off x="3707605" y="1676400"/>
            <a:ext cx="483393" cy="3316932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Freeform 54"/>
          <p:cNvSpPr/>
          <p:nvPr/>
        </p:nvSpPr>
        <p:spPr>
          <a:xfrm flipH="1" flipV="1">
            <a:off x="3707606" y="1676399"/>
            <a:ext cx="483393" cy="1105459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 58"/>
          <p:cNvSpPr/>
          <p:nvPr/>
        </p:nvSpPr>
        <p:spPr>
          <a:xfrm flipH="1">
            <a:off x="3707606" y="1866341"/>
            <a:ext cx="483393" cy="1602991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5715000" y="5256212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10</a:t>
            </a:fld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324293" y="1524000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A&gt;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1" name="Straight Arrow Connector 60"/>
          <p:cNvCxnSpPr>
            <a:stCxn id="56" idx="3"/>
          </p:cNvCxnSpPr>
          <p:nvPr/>
        </p:nvCxnSpPr>
        <p:spPr>
          <a:xfrm>
            <a:off x="1602207" y="1677889"/>
            <a:ext cx="19134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324293" y="197822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B&gt;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4" name="Straight Arrow Connector 63"/>
          <p:cNvCxnSpPr>
            <a:stCxn id="62" idx="3"/>
          </p:cNvCxnSpPr>
          <p:nvPr/>
        </p:nvCxnSpPr>
        <p:spPr>
          <a:xfrm>
            <a:off x="1602207" y="2132112"/>
            <a:ext cx="19134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304800" y="2514600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C&gt;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69" name="Straight Arrow Connector 68"/>
          <p:cNvCxnSpPr>
            <a:stCxn id="68" idx="3"/>
          </p:cNvCxnSpPr>
          <p:nvPr/>
        </p:nvCxnSpPr>
        <p:spPr>
          <a:xfrm>
            <a:off x="1582714" y="2668489"/>
            <a:ext cx="21084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304800" y="3276600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D&gt;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87" name="Straight Arrow Connector 86"/>
          <p:cNvCxnSpPr>
            <a:stCxn id="77" idx="3"/>
          </p:cNvCxnSpPr>
          <p:nvPr/>
        </p:nvCxnSpPr>
        <p:spPr>
          <a:xfrm>
            <a:off x="1582714" y="3430489"/>
            <a:ext cx="21084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098355" y="3427165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Page marked as EXECUTABLE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304800" y="395942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E&gt;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90" name="Straight Arrow Connector 89"/>
          <p:cNvCxnSpPr>
            <a:stCxn id="89" idx="3"/>
          </p:cNvCxnSpPr>
          <p:nvPr/>
        </p:nvCxnSpPr>
        <p:spPr>
          <a:xfrm>
            <a:off x="1582714" y="4113312"/>
            <a:ext cx="21084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304800" y="472142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F&gt;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92" name="Straight Arrow Connector 91"/>
          <p:cNvCxnSpPr>
            <a:stCxn id="91" idx="3"/>
          </p:cNvCxnSpPr>
          <p:nvPr/>
        </p:nvCxnSpPr>
        <p:spPr>
          <a:xfrm>
            <a:off x="1582714" y="4875312"/>
            <a:ext cx="21084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4210050" y="1600200"/>
            <a:ext cx="15811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Dispatcher Gadget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4" name="Straight Arrow Connector 93"/>
          <p:cNvCxnSpPr/>
          <p:nvPr/>
        </p:nvCxnSpPr>
        <p:spPr>
          <a:xfrm flipH="1">
            <a:off x="3958228" y="1730663"/>
            <a:ext cx="25893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844354247"/>
      </p:ext>
    </p:extLst>
  </p:cSld>
  <p:clrMapOvr>
    <a:masterClrMapping/>
  </p:clrMapOvr>
  <p:transition advTm="1737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53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4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59259E-6 L -0.48681 0.03495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40" y="173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6296E-6 L -0.4875 -0.02199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75" y="-1111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-0.4875 -0.0331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75" y="-1667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81481E-6 L -0.48767 0.2018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1009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-0.48767 -0.13171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-6597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.00092 L -0.48767 0.04676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2292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6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5" grpId="0"/>
      <p:bldP spid="70" grpId="0"/>
      <p:bldP spid="72" grpId="0" build="allAtOnce" animBg="1"/>
      <p:bldP spid="53" grpId="0" animBg="1"/>
      <p:bldP spid="74" grpId="0" animBg="1"/>
      <p:bldP spid="47" grpId="0" animBg="1"/>
      <p:bldP spid="47" grpId="1" animBg="1"/>
      <p:bldP spid="49" grpId="0" animBg="1"/>
      <p:bldP spid="49" grpId="1" animBg="1"/>
      <p:bldP spid="46" grpId="0" animBg="1"/>
      <p:bldP spid="46" grpId="1" animBg="1"/>
      <p:bldP spid="48" grpId="0" animBg="1"/>
      <p:bldP spid="48" grpId="1" animBg="1"/>
      <p:bldP spid="75" grpId="0" animBg="1"/>
      <p:bldP spid="76" grpId="0" animBg="1"/>
      <p:bldP spid="20" grpId="0" animBg="1"/>
      <p:bldP spid="20" grpId="1" animBg="1"/>
      <p:bldP spid="78" grpId="0" animBg="1"/>
      <p:bldP spid="78" grpId="1" animBg="1"/>
      <p:bldP spid="79" grpId="0" animBg="1"/>
      <p:bldP spid="79" grpId="1" animBg="1"/>
      <p:bldP spid="80" grpId="0" animBg="1"/>
      <p:bldP spid="80" grpId="1" animBg="1"/>
      <p:bldP spid="81" grpId="0" animBg="1"/>
      <p:bldP spid="45" grpId="0" animBg="1"/>
      <p:bldP spid="45" grpId="1" animBg="1"/>
      <p:bldP spid="51" grpId="0" animBg="1"/>
      <p:bldP spid="51" grpId="1" animBg="1"/>
      <p:bldP spid="52" grpId="0" animBg="1"/>
      <p:bldP spid="52" grpId="1" animBg="1"/>
      <p:bldP spid="54" grpId="0" animBg="1"/>
      <p:bldP spid="54" grpId="1" animBg="1"/>
      <p:bldP spid="55" grpId="0" animBg="1"/>
      <p:bldP spid="55" grpId="1" animBg="1"/>
      <p:bldP spid="59" grpId="0" animBg="1"/>
      <p:bldP spid="59" grpId="1" animBg="1"/>
      <p:bldP spid="56" grpId="0"/>
      <p:bldP spid="62" grpId="0"/>
      <p:bldP spid="68" grpId="0"/>
      <p:bldP spid="77" grpId="0"/>
      <p:bldP spid="88" grpId="1"/>
      <p:bldP spid="89" grpId="0"/>
      <p:bldP spid="91" grpId="0"/>
      <p:bldP spid="93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Defending </a:t>
            </a:r>
            <a:r>
              <a:rPr lang="en-US" b="1" dirty="0" smtClean="0"/>
              <a:t>Against JOP Attacks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Use solutions </a:t>
            </a:r>
            <a:r>
              <a:rPr lang="en-US" sz="2800" dirty="0"/>
              <a:t>preventing buffer overflows </a:t>
            </a:r>
          </a:p>
          <a:p>
            <a:pPr lvl="1"/>
            <a:r>
              <a:rPr lang="en-US" sz="2400" dirty="0"/>
              <a:t>Bounds Checking</a:t>
            </a:r>
          </a:p>
          <a:p>
            <a:pPr lvl="1"/>
            <a:r>
              <a:rPr lang="en-US" sz="2400" dirty="0"/>
              <a:t>Information Flow </a:t>
            </a:r>
            <a:r>
              <a:rPr lang="en-US" sz="2400" dirty="0" smtClean="0"/>
              <a:t>Tracking</a:t>
            </a:r>
          </a:p>
          <a:p>
            <a:pPr lvl="1"/>
            <a:endParaRPr lang="en-US" sz="2400" dirty="0"/>
          </a:p>
          <a:p>
            <a:r>
              <a:rPr lang="en-US" sz="2800" dirty="0" smtClean="0"/>
              <a:t>Can </a:t>
            </a:r>
            <a:r>
              <a:rPr lang="en-US" sz="2800" dirty="0"/>
              <a:t>ensure </a:t>
            </a:r>
            <a:r>
              <a:rPr lang="en-US" sz="2800" dirty="0" smtClean="0"/>
              <a:t>the legitimacy of jump targets </a:t>
            </a:r>
            <a:r>
              <a:rPr lang="en-US" sz="2800" dirty="0"/>
              <a:t>at runtime </a:t>
            </a:r>
            <a:endParaRPr lang="en-US" sz="2800" dirty="0" smtClean="0"/>
          </a:p>
          <a:p>
            <a:pPr lvl="1"/>
            <a:r>
              <a:rPr lang="en-US" sz="2400" dirty="0" smtClean="0"/>
              <a:t>Difficult </a:t>
            </a:r>
            <a:r>
              <a:rPr lang="en-US" sz="2400" dirty="0" smtClean="0"/>
              <a:t>to </a:t>
            </a:r>
            <a:r>
              <a:rPr lang="en-US" sz="2400" dirty="0" smtClean="0"/>
              <a:t>do</a:t>
            </a:r>
            <a:endParaRPr lang="en-US" sz="2400" dirty="0" smtClean="0"/>
          </a:p>
          <a:p>
            <a:pPr lvl="2"/>
            <a:r>
              <a:rPr lang="en-US" sz="2000" dirty="0" smtClean="0"/>
              <a:t>Need to construct a Control Flow </a:t>
            </a:r>
            <a:r>
              <a:rPr lang="en-US" sz="2000" dirty="0" smtClean="0"/>
              <a:t>Graph</a:t>
            </a:r>
          </a:p>
          <a:p>
            <a:pPr lvl="1"/>
            <a:r>
              <a:rPr lang="en-US" sz="2400" dirty="0" smtClean="0"/>
              <a:t>Control Flow Integrity (CFI)</a:t>
            </a:r>
          </a:p>
          <a:p>
            <a:pPr lvl="2"/>
            <a:r>
              <a:rPr lang="en-US" sz="2000" dirty="0" err="1" smtClean="0"/>
              <a:t>Abadi</a:t>
            </a:r>
            <a:r>
              <a:rPr lang="en-US" sz="2000" dirty="0"/>
              <a:t> </a:t>
            </a:r>
            <a:r>
              <a:rPr lang="en-US" sz="2000" dirty="0" smtClean="0"/>
              <a:t>et al, USENIX Security 2005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055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Control Flow Integrity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Generate Control Flow Graph</a:t>
            </a:r>
          </a:p>
          <a:p>
            <a:pPr lvl="1"/>
            <a:r>
              <a:rPr lang="en-US" sz="2000" dirty="0" smtClean="0"/>
              <a:t>Unique labels for edges</a:t>
            </a:r>
          </a:p>
          <a:p>
            <a:r>
              <a:rPr lang="en-US" sz="2400" dirty="0" smtClean="0"/>
              <a:t>Instrument the code with checks</a:t>
            </a:r>
          </a:p>
          <a:p>
            <a:pPr lvl="1"/>
            <a:r>
              <a:rPr lang="en-US" sz="2000" dirty="0" smtClean="0"/>
              <a:t>Each indirect branch checks target for a label</a:t>
            </a:r>
          </a:p>
        </p:txBody>
      </p:sp>
      <p:sp>
        <p:nvSpPr>
          <p:cNvPr id="4" name="Rectangle 3"/>
          <p:cNvSpPr/>
          <p:nvPr/>
        </p:nvSpPr>
        <p:spPr>
          <a:xfrm>
            <a:off x="1905000" y="4800600"/>
            <a:ext cx="2667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...</a:t>
            </a:r>
          </a:p>
          <a:p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cmp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[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ecx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],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12345678h</a:t>
            </a:r>
            <a:endParaRPr lang="en-US" sz="1600" dirty="0">
              <a:solidFill>
                <a:schemeClr val="tx2">
                  <a:lumMod val="60000"/>
                  <a:lumOff val="4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jne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error_label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	</a:t>
            </a:r>
          </a:p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lea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ecx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, [ecx+4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ecx</a:t>
            </a:r>
            <a:endParaRPr lang="en-US" sz="16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...</a:t>
            </a:r>
            <a:endParaRPr lang="en-US" sz="1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600" y="3664803"/>
            <a:ext cx="213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...</a:t>
            </a:r>
          </a:p>
          <a:p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mov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, [esp+4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... </a:t>
            </a:r>
            <a:endParaRPr lang="en-US" sz="1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05000" y="3664803"/>
            <a:ext cx="1447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...</a:t>
            </a:r>
          </a:p>
          <a:p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ecx</a:t>
            </a:r>
            <a:endParaRPr lang="en-US" sz="16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...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943600" y="4800600"/>
            <a:ext cx="2819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...</a:t>
            </a:r>
          </a:p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&lt;data 12345678h&gt;</a:t>
            </a:r>
            <a:endParaRPr lang="en-US" sz="1600" dirty="0">
              <a:solidFill>
                <a:schemeClr val="tx2">
                  <a:lumMod val="60000"/>
                  <a:lumOff val="4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 err="1" smtClean="0">
                <a:latin typeface="Consolas" pitchFamily="49" charset="0"/>
                <a:cs typeface="Consolas" pitchFamily="49" charset="0"/>
              </a:rPr>
              <a:t>mov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>
                <a:latin typeface="Consolas" pitchFamily="49" charset="0"/>
                <a:cs typeface="Consolas" pitchFamily="49" charset="0"/>
              </a:rPr>
              <a:t>eax</a:t>
            </a:r>
            <a:r>
              <a:rPr lang="en-US" sz="1600" dirty="0">
                <a:latin typeface="Consolas" pitchFamily="49" charset="0"/>
                <a:cs typeface="Consolas" pitchFamily="49" charset="0"/>
              </a:rPr>
              <a:t>, [esp+4</a:t>
            </a:r>
            <a:r>
              <a:rPr lang="en-US" sz="1600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...</a:t>
            </a:r>
            <a:endParaRPr lang="en-US" sz="16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58108" y="3319046"/>
            <a:ext cx="1447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Source</a:t>
            </a:r>
          </a:p>
        </p:txBody>
      </p:sp>
      <p:sp>
        <p:nvSpPr>
          <p:cNvPr id="10" name="Rectangle 9"/>
          <p:cNvSpPr/>
          <p:nvPr/>
        </p:nvSpPr>
        <p:spPr>
          <a:xfrm>
            <a:off x="5923085" y="3319046"/>
            <a:ext cx="14478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nsolas" pitchFamily="49" charset="0"/>
                <a:cs typeface="Consolas" pitchFamily="49" charset="0"/>
              </a:rPr>
              <a:t>Destination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1635369" y="3607776"/>
            <a:ext cx="64008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1635369" y="4788876"/>
            <a:ext cx="64008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 13"/>
          <p:cNvSpPr/>
          <p:nvPr/>
        </p:nvSpPr>
        <p:spPr>
          <a:xfrm>
            <a:off x="1431723" y="4038600"/>
            <a:ext cx="203646" cy="1755815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006A4D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33966" y="4634299"/>
            <a:ext cx="1233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CFI </a:t>
            </a:r>
          </a:p>
          <a:p>
            <a:pPr algn="ctr"/>
            <a:r>
              <a:rPr lang="en-US" sz="1200" dirty="0" smtClean="0">
                <a:latin typeface="Arial" pitchFamily="34" charset="0"/>
                <a:cs typeface="Arial" pitchFamily="34" charset="0"/>
              </a:rPr>
              <a:t>instrumentation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12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905000" y="5086439"/>
            <a:ext cx="2362200" cy="781854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981700" y="5095963"/>
            <a:ext cx="1905000" cy="291361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937179" y="6000928"/>
            <a:ext cx="2082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Added instructions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Straight Arrow Connector 19"/>
          <p:cNvCxnSpPr>
            <a:stCxn id="18" idx="0"/>
            <a:endCxn id="16" idx="3"/>
          </p:cNvCxnSpPr>
          <p:nvPr/>
        </p:nvCxnSpPr>
        <p:spPr>
          <a:xfrm flipH="1" flipV="1">
            <a:off x="4267200" y="5477366"/>
            <a:ext cx="711290" cy="523562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8" idx="0"/>
            <a:endCxn id="17" idx="1"/>
          </p:cNvCxnSpPr>
          <p:nvPr/>
        </p:nvCxnSpPr>
        <p:spPr>
          <a:xfrm flipV="1">
            <a:off x="4978490" y="5241644"/>
            <a:ext cx="1003210" cy="759284"/>
          </a:xfrm>
          <a:prstGeom prst="straightConnector1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51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4" grpId="0" animBg="1"/>
      <p:bldP spid="15" grpId="0"/>
      <p:bldP spid="16" grpId="0" animBg="1"/>
      <p:bldP spid="17" grpId="0" animBg="1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CFI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Need to construct Control Flow </a:t>
            </a:r>
            <a:r>
              <a:rPr lang="en-US" sz="2800" dirty="0" smtClean="0"/>
              <a:t>Graph</a:t>
            </a:r>
          </a:p>
          <a:p>
            <a:pPr lvl="1"/>
            <a:r>
              <a:rPr lang="en-US" sz="2400" dirty="0" smtClean="0"/>
              <a:t>No publicly available tools for constructing CFG from binaries</a:t>
            </a:r>
          </a:p>
          <a:p>
            <a:pPr lvl="2"/>
            <a:r>
              <a:rPr lang="en-US" sz="2000" dirty="0" smtClean="0"/>
              <a:t>Need access to source code</a:t>
            </a:r>
          </a:p>
          <a:p>
            <a:pPr lvl="2"/>
            <a:endParaRPr lang="en-US" sz="2000" dirty="0" smtClean="0"/>
          </a:p>
          <a:p>
            <a:r>
              <a:rPr lang="en-US" sz="2800" dirty="0" smtClean="0"/>
              <a:t>Runtime performance overhead</a:t>
            </a:r>
            <a:r>
              <a:rPr lang="en-US" sz="2800" dirty="0"/>
              <a:t> </a:t>
            </a:r>
            <a:r>
              <a:rPr lang="en-US" sz="2800" dirty="0" smtClean="0"/>
              <a:t>due to extra instructions </a:t>
            </a:r>
          </a:p>
          <a:p>
            <a:pPr lvl="1"/>
            <a:r>
              <a:rPr lang="en-US" sz="2400" dirty="0" smtClean="0"/>
              <a:t>About 20% for SPEC 2K6 Benchmarks</a:t>
            </a:r>
          </a:p>
          <a:p>
            <a:pPr lvl="1"/>
            <a:endParaRPr lang="en-US" sz="2400" dirty="0" smtClean="0"/>
          </a:p>
          <a:p>
            <a:r>
              <a:rPr lang="en-US" sz="2800" dirty="0" smtClean="0"/>
              <a:t>Problems </a:t>
            </a:r>
            <a:r>
              <a:rPr lang="en-US" sz="2800" dirty="0" smtClean="0"/>
              <a:t>with dynamic </a:t>
            </a:r>
            <a:r>
              <a:rPr lang="en-US" sz="2800" dirty="0" smtClean="0"/>
              <a:t>linking</a:t>
            </a:r>
          </a:p>
          <a:p>
            <a:endParaRPr lang="en-US" sz="2800" dirty="0" smtClean="0"/>
          </a:p>
          <a:p>
            <a:r>
              <a:rPr lang="en-US" sz="2800" dirty="0" smtClean="0"/>
              <a:t>Does not handle unintended </a:t>
            </a:r>
            <a:r>
              <a:rPr lang="en-US" sz="2800" dirty="0" smtClean="0"/>
              <a:t>instructions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73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Where Do Jump Targets Go?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Typical </a:t>
            </a:r>
            <a:r>
              <a:rPr lang="en-US" dirty="0"/>
              <a:t>use of indirect jump instruction</a:t>
            </a:r>
          </a:p>
          <a:p>
            <a:pPr lvl="1"/>
            <a:r>
              <a:rPr lang="en-US" dirty="0"/>
              <a:t>To efficiently implement switch-case </a:t>
            </a:r>
            <a:r>
              <a:rPr lang="en-US" dirty="0" smtClean="0"/>
              <a:t>statements</a:t>
            </a:r>
          </a:p>
          <a:p>
            <a:pPr lvl="2"/>
            <a:r>
              <a:rPr lang="en-US" dirty="0">
                <a:solidFill>
                  <a:srgbClr val="C00000"/>
                </a:solidFill>
                <a:cs typeface="Consolas" pitchFamily="49" charset="0"/>
              </a:rPr>
              <a:t>Target is in the same function</a:t>
            </a:r>
          </a:p>
          <a:p>
            <a:pPr lvl="1"/>
            <a:r>
              <a:rPr lang="en-US" dirty="0" smtClean="0"/>
              <a:t>To </a:t>
            </a:r>
            <a:r>
              <a:rPr lang="en-US" dirty="0"/>
              <a:t>support dynamic </a:t>
            </a:r>
            <a:r>
              <a:rPr lang="en-US" dirty="0" smtClean="0"/>
              <a:t>linking</a:t>
            </a:r>
          </a:p>
          <a:p>
            <a:pPr lvl="2"/>
            <a:r>
              <a:rPr lang="en-US" dirty="0">
                <a:solidFill>
                  <a:srgbClr val="C00000"/>
                </a:solidFill>
                <a:cs typeface="Consolas" pitchFamily="49" charset="0"/>
              </a:rPr>
              <a:t>Target is a function entry </a:t>
            </a:r>
            <a:r>
              <a:rPr lang="en-US" dirty="0" smtClean="0">
                <a:solidFill>
                  <a:srgbClr val="C00000"/>
                </a:solidFill>
                <a:cs typeface="Consolas" pitchFamily="49" charset="0"/>
              </a:rPr>
              <a:t>point</a:t>
            </a:r>
            <a:endParaRPr lang="en-US" dirty="0">
              <a:solidFill>
                <a:srgbClr val="C00000"/>
              </a:solidFill>
              <a:cs typeface="Consolas" pitchFamily="49" charset="0"/>
            </a:endParaRPr>
          </a:p>
          <a:p>
            <a:pPr marL="0" indent="-400050"/>
            <a:endParaRPr lang="en-US" u="sng" dirty="0" smtClean="0">
              <a:solidFill>
                <a:srgbClr val="C00000"/>
              </a:solidFill>
              <a:cs typeface="Consolas" pitchFamily="49" charset="0"/>
            </a:endParaRPr>
          </a:p>
          <a:p>
            <a:pPr indent="0">
              <a:buNone/>
            </a:pPr>
            <a:r>
              <a:rPr lang="en-US" u="sng" dirty="0" smtClean="0">
                <a:solidFill>
                  <a:srgbClr val="C00000"/>
                </a:solidFill>
                <a:cs typeface="Consolas" pitchFamily="49" charset="0"/>
              </a:rPr>
              <a:t>Key Observation: </a:t>
            </a:r>
            <a:endParaRPr lang="en-US" sz="1500" u="sng" dirty="0" smtClean="0">
              <a:solidFill>
                <a:srgbClr val="C00000"/>
              </a:solidFill>
              <a:cs typeface="Consolas" pitchFamily="49" charset="0"/>
            </a:endParaRPr>
          </a:p>
          <a:p>
            <a:pPr indent="0">
              <a:buNone/>
            </a:pPr>
            <a:r>
              <a:rPr lang="en-US" sz="1500" u="sng" dirty="0" smtClean="0">
                <a:solidFill>
                  <a:srgbClr val="C00000"/>
                </a:solidFill>
                <a:cs typeface="Consolas" pitchFamily="49" charset="0"/>
              </a:rPr>
              <a:t/>
            </a:r>
            <a:br>
              <a:rPr lang="en-US" sz="1500" u="sng" dirty="0" smtClean="0">
                <a:solidFill>
                  <a:srgbClr val="C00000"/>
                </a:solidFill>
                <a:cs typeface="Consolas" pitchFamily="49" charset="0"/>
              </a:rPr>
            </a:br>
            <a:r>
              <a:rPr lang="en-US" dirty="0" smtClean="0">
                <a:solidFill>
                  <a:srgbClr val="C00000"/>
                </a:solidFill>
                <a:cs typeface="Consolas" pitchFamily="49" charset="0"/>
              </a:rPr>
              <a:t>Legitimate jump targets ARE NOT </a:t>
            </a:r>
            <a:br>
              <a:rPr lang="en-US" dirty="0" smtClean="0">
                <a:solidFill>
                  <a:srgbClr val="C00000"/>
                </a:solidFill>
                <a:cs typeface="Consolas" pitchFamily="49" charset="0"/>
              </a:rPr>
            </a:br>
            <a:r>
              <a:rPr lang="en-US" dirty="0" smtClean="0">
                <a:solidFill>
                  <a:srgbClr val="C00000"/>
                </a:solidFill>
                <a:cs typeface="Consolas" pitchFamily="49" charset="0"/>
              </a:rPr>
              <a:t>in </a:t>
            </a:r>
            <a:r>
              <a:rPr lang="en-US" dirty="0">
                <a:solidFill>
                  <a:srgbClr val="C00000"/>
                </a:solidFill>
                <a:cs typeface="Consolas" pitchFamily="49" charset="0"/>
              </a:rPr>
              <a:t>the middle </a:t>
            </a:r>
            <a:r>
              <a:rPr lang="en-US" dirty="0" smtClean="0">
                <a:solidFill>
                  <a:srgbClr val="C00000"/>
                </a:solidFill>
                <a:cs typeface="Consolas" pitchFamily="49" charset="0"/>
              </a:rPr>
              <a:t>of </a:t>
            </a:r>
            <a:r>
              <a:rPr lang="en-US" dirty="0">
                <a:solidFill>
                  <a:srgbClr val="C00000"/>
                </a:solidFill>
                <a:cs typeface="Consolas" pitchFamily="49" charset="0"/>
              </a:rPr>
              <a:t>another function</a:t>
            </a:r>
          </a:p>
          <a:p>
            <a:pPr marL="914400" lvl="2" indent="0">
              <a:buNone/>
            </a:pPr>
            <a:endParaRPr lang="en-US" dirty="0">
              <a:solidFill>
                <a:srgbClr val="FF0000"/>
              </a:solidFill>
              <a:cs typeface="Consolas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491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Proposal: Branch </a:t>
            </a:r>
            <a:r>
              <a:rPr lang="en-US" dirty="0" smtClean="0"/>
              <a:t>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458200" cy="5334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Enforce </a:t>
            </a:r>
            <a:r>
              <a:rPr lang="en-US" sz="2800" dirty="0" smtClean="0"/>
              <a:t>the following rules:</a:t>
            </a:r>
            <a:endParaRPr lang="en-US" sz="2800" dirty="0" smtClean="0"/>
          </a:p>
          <a:p>
            <a:pPr lvl="1"/>
            <a:r>
              <a:rPr lang="en-US" sz="2000" dirty="0" smtClean="0"/>
              <a:t>Returns </a:t>
            </a:r>
            <a:r>
              <a:rPr lang="en-US" sz="2000" dirty="0" smtClean="0"/>
              <a:t>go to </a:t>
            </a:r>
            <a:r>
              <a:rPr lang="en-US" sz="2000" dirty="0" smtClean="0"/>
              <a:t>the correct </a:t>
            </a:r>
            <a:r>
              <a:rPr lang="en-US" sz="2000" dirty="0" smtClean="0"/>
              <a:t>addresses</a:t>
            </a:r>
            <a:endParaRPr lang="en-US" sz="2000" dirty="0" smtClean="0"/>
          </a:p>
          <a:p>
            <a:pPr lvl="1"/>
            <a:r>
              <a:rPr lang="en-US" sz="2000" dirty="0" smtClean="0"/>
              <a:t>Jumps target same functions or function entry points</a:t>
            </a:r>
            <a:endParaRPr lang="en-US" sz="2000" dirty="0" smtClean="0"/>
          </a:p>
          <a:p>
            <a:pPr lvl="1"/>
            <a:r>
              <a:rPr lang="en-US" sz="2000" dirty="0" smtClean="0"/>
              <a:t>Calls target function </a:t>
            </a:r>
            <a:r>
              <a:rPr lang="en-US" sz="2000" dirty="0" smtClean="0"/>
              <a:t>entry </a:t>
            </a:r>
            <a:r>
              <a:rPr lang="en-US" sz="2000" dirty="0" smtClean="0"/>
              <a:t>points</a:t>
            </a:r>
          </a:p>
          <a:p>
            <a:pPr lvl="1"/>
            <a:endParaRPr lang="en-US" sz="1400" dirty="0" smtClean="0"/>
          </a:p>
          <a:p>
            <a:r>
              <a:rPr lang="en-US" sz="2800" dirty="0" smtClean="0"/>
              <a:t>Use hardware checks for enforcement</a:t>
            </a:r>
            <a:endParaRPr lang="en-US" sz="2800" dirty="0"/>
          </a:p>
          <a:p>
            <a:pPr lvl="1"/>
            <a:r>
              <a:rPr lang="en-US" sz="2000" dirty="0" smtClean="0"/>
              <a:t>Low performance </a:t>
            </a:r>
            <a:r>
              <a:rPr lang="en-US" sz="2000" dirty="0" smtClean="0"/>
              <a:t>overhead (around 2%)</a:t>
            </a:r>
            <a:endParaRPr lang="en-US" sz="2000" dirty="0" smtClean="0"/>
          </a:p>
          <a:p>
            <a:pPr lvl="1"/>
            <a:r>
              <a:rPr lang="en-US" sz="2000" dirty="0" smtClean="0"/>
              <a:t>Unintended instructions are handled</a:t>
            </a:r>
          </a:p>
          <a:p>
            <a:pPr lvl="1"/>
            <a:r>
              <a:rPr lang="en-US" sz="2000" dirty="0" smtClean="0"/>
              <a:t>No CFG needed</a:t>
            </a:r>
          </a:p>
          <a:p>
            <a:pPr lvl="1"/>
            <a:r>
              <a:rPr lang="en-US" sz="2000" dirty="0" smtClean="0"/>
              <a:t>Requires minimal binary annotations</a:t>
            </a:r>
          </a:p>
          <a:p>
            <a:pPr lvl="1"/>
            <a:endParaRPr lang="en-US" sz="1400" dirty="0" smtClean="0"/>
          </a:p>
          <a:p>
            <a:r>
              <a:rPr lang="en-US" sz="2800" dirty="0" smtClean="0"/>
              <a:t>Security shown for common libraries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44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</a:rPr>
              <a:t>How Does BR Mitigate JOP Attacks?</a:t>
            </a:r>
            <a:endParaRPr lang="tr-TR" sz="3600" b="1" dirty="0"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48400" y="1290637"/>
            <a:ext cx="1905000" cy="4797623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774755" y="1280804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248400" y="4267200"/>
            <a:ext cx="1905000" cy="990600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003355" y="1143099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0x0000</a:t>
            </a:r>
            <a:endParaRPr lang="tr-TR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8229600" y="6081305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458200" y="5943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0xFFFF</a:t>
            </a:r>
            <a:endParaRPr lang="tr-TR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5400000" flipH="1" flipV="1">
            <a:off x="8244840" y="5715000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381206" y="5481935"/>
            <a:ext cx="630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Stack </a:t>
            </a:r>
            <a:br>
              <a:rPr lang="en-US" sz="1200" dirty="0" smtClean="0"/>
            </a:br>
            <a:r>
              <a:rPr lang="en-US" sz="1200" dirty="0" smtClean="0"/>
              <a:t>growth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5029200" y="4531667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Stack frame for </a:t>
            </a:r>
            <a:br>
              <a:rPr lang="en-US" sz="1200" dirty="0" smtClean="0"/>
            </a:b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main()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953000" y="5257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953000" y="42672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793555" y="1295400"/>
            <a:ext cx="1905000" cy="4797623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7" name="Straight Connector 56"/>
          <p:cNvCxnSpPr/>
          <p:nvPr/>
        </p:nvCxnSpPr>
        <p:spPr>
          <a:xfrm>
            <a:off x="3698555" y="1280804"/>
            <a:ext cx="0" cy="4802089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793555" y="1295400"/>
            <a:ext cx="0" cy="4802089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649730" y="6099305"/>
            <a:ext cx="2103120" cy="0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197600" y="1289050"/>
            <a:ext cx="2103120" cy="0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98155" y="1447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876800" y="300766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Stack frame for </a:t>
            </a:r>
            <a:br>
              <a:rPr lang="en-US" sz="1200" dirty="0" smtClean="0"/>
            </a:b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vulnerable()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4953000" y="2209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248400" y="2209801"/>
            <a:ext cx="1905000" cy="2057399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/>
          </a:p>
        </p:txBody>
      </p:sp>
      <p:sp>
        <p:nvSpPr>
          <p:cNvPr id="72" name="Rectangle 71"/>
          <p:cNvSpPr/>
          <p:nvPr/>
        </p:nvSpPr>
        <p:spPr>
          <a:xfrm>
            <a:off x="6248400" y="2209801"/>
            <a:ext cx="1905000" cy="2298382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</a:t>
            </a:r>
          </a:p>
          <a:p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lea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ebx, </a:t>
            </a:r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esp</a:t>
            </a:r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+8] </a:t>
            </a:r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ov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int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0x80</a:t>
            </a:r>
          </a:p>
          <a:p>
            <a:pPr algn="ctr"/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48400" y="3997970"/>
            <a:ext cx="1905000" cy="264468"/>
          </a:xfrm>
          <a:prstGeom prst="rect">
            <a:avLst/>
          </a:prstGeom>
          <a:solidFill>
            <a:srgbClr val="C00000">
              <a:alpha val="2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malicious return</a:t>
            </a:r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241708" y="2505808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pop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edi</a:t>
            </a:r>
            <a:endParaRPr lang="tr-TR" sz="1000" b="1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edi</a:t>
            </a:r>
            <a:endParaRPr lang="tr-TR" sz="1000" b="1" dirty="0"/>
          </a:p>
        </p:txBody>
      </p:sp>
      <p:sp>
        <p:nvSpPr>
          <p:cNvPr id="49" name="Rectangle 48"/>
          <p:cNvSpPr/>
          <p:nvPr/>
        </p:nvSpPr>
        <p:spPr>
          <a:xfrm>
            <a:off x="6241708" y="3420208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>
                <a:latin typeface="Consolas" pitchFamily="49" charset="0"/>
                <a:cs typeface="Consolas" pitchFamily="49" charset="0"/>
              </a:rPr>
              <a:t>lea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 ebx, </a:t>
            </a:r>
            <a:r>
              <a:rPr lang="en-US" sz="1000" b="1" dirty="0">
                <a:latin typeface="Consolas" pitchFamily="49" charset="0"/>
                <a:cs typeface="Consolas" pitchFamily="49" charset="0"/>
              </a:rPr>
              <a:t>[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esp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+8]</a:t>
            </a: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esi</a:t>
            </a:r>
            <a:endParaRPr lang="tr-TR" sz="1000" b="1" dirty="0"/>
          </a:p>
        </p:txBody>
      </p:sp>
      <p:sp>
        <p:nvSpPr>
          <p:cNvPr id="46" name="Rectangle 45"/>
          <p:cNvSpPr/>
          <p:nvPr/>
        </p:nvSpPr>
        <p:spPr>
          <a:xfrm>
            <a:off x="6241708" y="3722566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m</a:t>
            </a:r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ov 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int 0x80</a:t>
            </a:r>
            <a:endParaRPr lang="tr-TR" sz="10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41708" y="3115093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tr-TR" sz="1000" b="1" dirty="0"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ecx </a:t>
            </a:r>
            <a:endParaRPr lang="en-US" sz="1000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esi</a:t>
            </a:r>
            <a:endParaRPr lang="tr-TR" sz="1000" b="1" dirty="0"/>
          </a:p>
        </p:txBody>
      </p:sp>
      <p:sp>
        <p:nvSpPr>
          <p:cNvPr id="75" name="Rectangle 74"/>
          <p:cNvSpPr/>
          <p:nvPr/>
        </p:nvSpPr>
        <p:spPr>
          <a:xfrm>
            <a:off x="6248400" y="2209799"/>
            <a:ext cx="1905000" cy="3429000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&lt;register values&gt;</a:t>
            </a:r>
          </a:p>
          <a:p>
            <a:pPr algn="ctr"/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&lt;C&gt;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&lt;D&gt;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&lt;F&gt;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&lt;E&gt;</a:t>
            </a:r>
          </a:p>
          <a:p>
            <a:pPr algn="ctr"/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248400" y="4002732"/>
            <a:ext cx="1905000" cy="264468"/>
          </a:xfrm>
          <a:prstGeom prst="rect">
            <a:avLst/>
          </a:prstGeom>
          <a:solidFill>
            <a:srgbClr val="C00000">
              <a:alpha val="2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&lt;B&gt;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82" name="Straight Arrow Connector 81"/>
          <p:cNvCxnSpPr/>
          <p:nvPr/>
        </p:nvCxnSpPr>
        <p:spPr>
          <a:xfrm flipH="1">
            <a:off x="8248656" y="5103812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6241708" y="2810293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esi</a:t>
            </a:r>
            <a:endParaRPr lang="tr-TR" sz="1000" b="1" dirty="0"/>
          </a:p>
        </p:txBody>
      </p:sp>
      <p:sp>
        <p:nvSpPr>
          <p:cNvPr id="51" name="Rectangle 50"/>
          <p:cNvSpPr/>
          <p:nvPr/>
        </p:nvSpPr>
        <p:spPr>
          <a:xfrm>
            <a:off x="6248400" y="2209800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popa</a:t>
            </a:r>
            <a:endParaRPr lang="tr-TR" sz="1000" b="1" dirty="0">
              <a:latin typeface="Consolas" pitchFamily="49" charset="0"/>
              <a:cs typeface="Consolas" pitchFamily="49" charset="0"/>
            </a:endParaRPr>
          </a:p>
          <a:p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1000" b="1" dirty="0" err="1" smtClean="0">
                <a:latin typeface="Consolas" pitchFamily="49" charset="0"/>
                <a:cs typeface="Consolas" pitchFamily="49" charset="0"/>
              </a:rPr>
              <a:t>esi</a:t>
            </a:r>
            <a:endParaRPr lang="tr-TR" sz="1000" b="1" dirty="0"/>
          </a:p>
        </p:txBody>
      </p:sp>
      <p:cxnSp>
        <p:nvCxnSpPr>
          <p:cNvPr id="56" name="Straight Connector 55"/>
          <p:cNvCxnSpPr/>
          <p:nvPr/>
        </p:nvCxnSpPr>
        <p:spPr>
          <a:xfrm>
            <a:off x="498155" y="20574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516132" y="54864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504117" y="4495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498155" y="162476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function1()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98155" y="4841632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function2()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4114800" y="2847201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NOT ALLOWED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Multiply 2"/>
          <p:cNvSpPr/>
          <p:nvPr/>
        </p:nvSpPr>
        <p:spPr>
          <a:xfrm>
            <a:off x="3886198" y="2961169"/>
            <a:ext cx="609600" cy="640080"/>
          </a:xfrm>
          <a:prstGeom prst="mathMultiply">
            <a:avLst>
              <a:gd name="adj1" fmla="val 11982"/>
            </a:avLst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Freeform 95"/>
          <p:cNvSpPr/>
          <p:nvPr/>
        </p:nvSpPr>
        <p:spPr>
          <a:xfrm flipH="1" flipV="1">
            <a:off x="3707605" y="1676400"/>
            <a:ext cx="483393" cy="3316932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16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04037611"/>
      </p:ext>
    </p:extLst>
  </p:cSld>
  <p:clrMapOvr>
    <a:masterClrMapping/>
  </p:clrMapOvr>
  <p:transition advTm="1737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4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4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59259E-6 L -0.48681 0.03495 " pathEditMode="relative" rAng="0" ptsTypes="AA">
                                      <p:cBhvr>
                                        <p:cTn id="6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40" y="1736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6296E-6 L -0.4875 -0.02199 " pathEditMode="relative" rAng="0" ptsTypes="AA">
                                      <p:cBhvr>
                                        <p:cTn id="6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75" y="-1111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59259E-6 L -0.4875 -0.0331 " pathEditMode="relative" rAng="0" ptsTypes="AA">
                                      <p:cBhvr>
                                        <p:cTn id="6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75" y="-1667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81481E-6 L -0.48767 0.20186 " pathEditMode="relative" rAng="0" ptsTypes="AA">
                                      <p:cBhvr>
                                        <p:cTn id="6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10093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1.48148E-6 L -0.48767 -0.13171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-6597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.00092 L -0.48767 0.04676 " pathEditMode="relative" rAng="0" ptsTypes="AA">
                                      <p:cBhvr>
                                        <p:cTn id="7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2292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build="allAtOnce" animBg="1"/>
      <p:bldP spid="53" grpId="0" animBg="1"/>
      <p:bldP spid="47" grpId="0" animBg="1"/>
      <p:bldP spid="47" grpId="1" animBg="1"/>
      <p:bldP spid="49" grpId="0" animBg="1"/>
      <p:bldP spid="49" grpId="1" animBg="1"/>
      <p:bldP spid="46" grpId="0" animBg="1"/>
      <p:bldP spid="46" grpId="1" animBg="1"/>
      <p:bldP spid="48" grpId="0" animBg="1"/>
      <p:bldP spid="48" grpId="1" animBg="1"/>
      <p:bldP spid="75" grpId="0" animBg="1"/>
      <p:bldP spid="76" grpId="0" animBg="1"/>
      <p:bldP spid="45" grpId="0" animBg="1"/>
      <p:bldP spid="45" grpId="1" animBg="1"/>
      <p:bldP spid="51" grpId="0" animBg="1"/>
      <p:bldP spid="51" grpId="1" animBg="1"/>
      <p:bldP spid="95" grpId="0"/>
      <p:bldP spid="3" grpId="0" animBg="1"/>
      <p:bldP spid="9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Branch </a:t>
            </a:r>
            <a:r>
              <a:rPr lang="en-US" dirty="0" smtClean="0"/>
              <a:t>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4754563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Use a Secure Call </a:t>
            </a:r>
            <a:r>
              <a:rPr lang="en-US" dirty="0" smtClean="0"/>
              <a:t>Stack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Annotate function </a:t>
            </a:r>
            <a:r>
              <a:rPr lang="en-US" dirty="0" smtClean="0"/>
              <a:t>entry points with </a:t>
            </a:r>
            <a:r>
              <a:rPr lang="en-US" dirty="0"/>
              <a:t>function size </a:t>
            </a:r>
            <a:r>
              <a:rPr lang="en-US" dirty="0" smtClean="0"/>
              <a:t>info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Compare </a:t>
            </a:r>
            <a:r>
              <a:rPr lang="en-US" dirty="0"/>
              <a:t>jump targets with function </a:t>
            </a:r>
            <a:r>
              <a:rPr lang="en-US" dirty="0" smtClean="0"/>
              <a:t>bounds and allow if checks pass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Store bounds in secure call </a:t>
            </a:r>
            <a:r>
              <a:rPr lang="en-US" dirty="0" smtClean="0"/>
              <a:t>stack</a:t>
            </a:r>
            <a:br>
              <a:rPr lang="en-US" dirty="0" smtClean="0"/>
            </a:br>
            <a:endParaRPr lang="en-US" dirty="0"/>
          </a:p>
          <a:p>
            <a:r>
              <a:rPr lang="en-US" dirty="0" smtClean="0"/>
              <a:t>Cache a few secure stack entries for performance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79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Inserting Code Annotations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18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8600" y="3429000"/>
            <a:ext cx="3868271" cy="2209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080483e4 &lt;main&gt;: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80483e4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  push  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ebp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80483e5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 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mov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ebp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esp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...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80483f9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 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mov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eax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, 0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80483fe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  leave  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80483ff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  ret 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52600" y="1524000"/>
            <a:ext cx="5715000" cy="1353672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...</a:t>
            </a: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08048410 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g F .text 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005a 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__</a:t>
            </a:r>
            <a:r>
              <a:rPr lang="en-US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libc_csu_init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080483e4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g F .text </a:t>
            </a:r>
            <a:r>
              <a:rPr lang="en-US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001c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main</a:t>
            </a:r>
          </a:p>
          <a:p>
            <a:r>
              <a:rPr lang="en-US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080482b8 g F .</a:t>
            </a:r>
            <a:r>
              <a:rPr lang="en-US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init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0000 </a:t>
            </a:r>
            <a:r>
              <a:rPr lang="en-US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_</a:t>
            </a:r>
            <a:r>
              <a:rPr lang="en-US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init</a:t>
            </a:r>
            <a:endParaRPr lang="en-US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...</a:t>
            </a:r>
            <a:endParaRPr lang="en-US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953000" y="3429000"/>
            <a:ext cx="3962400" cy="2209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080483d2 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&lt;main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&gt;:</a:t>
            </a:r>
          </a:p>
          <a:p>
            <a:r>
              <a:rPr lang="en-US" sz="1600" dirty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80483d2: &lt;annotation&gt; &lt;size=</a:t>
            </a:r>
            <a:r>
              <a:rPr lang="en-US" sz="1600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001c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nsolas" pitchFamily="49" charset="0"/>
                <a:cs typeface="Consolas" pitchFamily="49" charset="0"/>
              </a:rPr>
              <a:t>&gt;</a:t>
            </a:r>
            <a:endParaRPr lang="en-US" sz="1600" dirty="0">
              <a:solidFill>
                <a:schemeClr val="tx2">
                  <a:lumMod val="60000"/>
                  <a:lumOff val="4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80483e4:  push   </a:t>
            </a:r>
            <a:r>
              <a:rPr lang="en-US" sz="16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ebp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80483e5:  </a:t>
            </a:r>
            <a:r>
              <a:rPr lang="en-US" sz="16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mov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ebp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esp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...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80483f9:  </a:t>
            </a:r>
            <a:r>
              <a:rPr lang="en-US" sz="16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mov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   </a:t>
            </a:r>
            <a:r>
              <a:rPr lang="en-US" sz="1600" dirty="0" err="1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eax</a:t>
            </a: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, 0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80483fe:  leave  </a:t>
            </a:r>
          </a:p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80483ff:  ret 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800600" y="2200836"/>
            <a:ext cx="3505200" cy="1609164"/>
          </a:xfrm>
          <a:prstGeom prst="straightConnector1">
            <a:avLst/>
          </a:prstGeom>
          <a:ln w="38100">
            <a:solidFill>
              <a:srgbClr val="0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313785" y="3059668"/>
            <a:ext cx="1697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Original Code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50598" y="3071336"/>
            <a:ext cx="1967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Annotated Code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76122" y="1066800"/>
            <a:ext cx="16679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Symbol Table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931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3921807" y="4008120"/>
            <a:ext cx="2859993" cy="2316480"/>
          </a:xfrm>
          <a:prstGeom prst="rect">
            <a:avLst/>
          </a:prstGeom>
          <a:solidFill>
            <a:srgbClr val="AFD1C6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Executing Call Instruction</a:t>
            </a:r>
            <a:endParaRPr lang="en-US" sz="3200" dirty="0"/>
          </a:p>
        </p:txBody>
      </p:sp>
      <p:cxnSp>
        <p:nvCxnSpPr>
          <p:cNvPr id="18" name="Straight Arrow Connector 17"/>
          <p:cNvCxnSpPr>
            <a:stCxn id="10" idx="3"/>
            <a:endCxn id="12" idx="1"/>
          </p:cNvCxnSpPr>
          <p:nvPr/>
        </p:nvCxnSpPr>
        <p:spPr>
          <a:xfrm>
            <a:off x="1981200" y="1790700"/>
            <a:ext cx="939800" cy="0"/>
          </a:xfrm>
          <a:prstGeom prst="straightConnector1">
            <a:avLst/>
          </a:prstGeom>
          <a:ln w="12700">
            <a:solidFill>
              <a:srgbClr val="006A4D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3"/>
            <a:endCxn id="14" idx="1"/>
          </p:cNvCxnSpPr>
          <p:nvPr/>
        </p:nvCxnSpPr>
        <p:spPr>
          <a:xfrm>
            <a:off x="3835400" y="1790700"/>
            <a:ext cx="939800" cy="0"/>
          </a:xfrm>
          <a:prstGeom prst="straightConnector1">
            <a:avLst/>
          </a:prstGeom>
          <a:ln w="12700">
            <a:solidFill>
              <a:srgbClr val="006A4D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4" idx="3"/>
            <a:endCxn id="16" idx="1"/>
          </p:cNvCxnSpPr>
          <p:nvPr/>
        </p:nvCxnSpPr>
        <p:spPr>
          <a:xfrm>
            <a:off x="5689600" y="1790700"/>
            <a:ext cx="939800" cy="0"/>
          </a:xfrm>
          <a:prstGeom prst="straightConnector1">
            <a:avLst/>
          </a:prstGeom>
          <a:ln w="12700">
            <a:solidFill>
              <a:srgbClr val="006A4D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820160" y="2514600"/>
            <a:ext cx="667512" cy="304800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rIns="0" rtlCol="0" anchor="ctr"/>
          <a:lstStyle/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call 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86912" y="2514601"/>
            <a:ext cx="475488" cy="304800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eax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65100" y="3352800"/>
            <a:ext cx="3340100" cy="2971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1000"/>
              </a:lnSpc>
            </a:pPr>
            <a:endParaRPr lang="en-US" sz="16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ts val="10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8048232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 call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eax</a:t>
            </a:r>
            <a:endParaRPr lang="en-US" sz="16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80482bc: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&lt;annotation&gt; 0x98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80482be: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push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esp</a:t>
            </a:r>
            <a:endParaRPr lang="en-US" sz="16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80482C0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 …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8048300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jmp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ecx</a:t>
            </a:r>
            <a:endParaRPr lang="en-US" sz="16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8048354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: ret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66800" y="1447800"/>
            <a:ext cx="914400" cy="685800"/>
          </a:xfrm>
          <a:prstGeom prst="rect">
            <a:avLst/>
          </a:prstGeom>
          <a:solidFill>
            <a:srgbClr val="AFD1C6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21000" y="1447800"/>
            <a:ext cx="914400" cy="685800"/>
          </a:xfrm>
          <a:prstGeom prst="rect">
            <a:avLst/>
          </a:prstGeom>
          <a:solidFill>
            <a:srgbClr val="AFD1C6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75200" y="1447800"/>
            <a:ext cx="914400" cy="685800"/>
          </a:xfrm>
          <a:prstGeom prst="rect">
            <a:avLst/>
          </a:prstGeom>
          <a:solidFill>
            <a:srgbClr val="AFD1C6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29400" y="1447800"/>
            <a:ext cx="914400" cy="685800"/>
          </a:xfrm>
          <a:prstGeom prst="rect">
            <a:avLst/>
          </a:prstGeom>
          <a:solidFill>
            <a:srgbClr val="AFD1C6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Commit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12800" y="6248400"/>
            <a:ext cx="1823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Instruction Cache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362075" y="3703320"/>
            <a:ext cx="1143000" cy="304800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call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eax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038600" y="5381623"/>
            <a:ext cx="2606040" cy="30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…   |   …   |   …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038600" y="5029200"/>
            <a:ext cx="2606040" cy="30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Base | Bound | Return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038600" y="5684519"/>
            <a:ext cx="2606040" cy="30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…   |   …   </a:t>
            </a:r>
            <a:r>
              <a:rPr lang="en-US" sz="5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|   …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648200" y="4162425"/>
            <a:ext cx="1371600" cy="409575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BR Check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333503" y="5943600"/>
            <a:ext cx="2067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Function Bounds Stack</a:t>
            </a:r>
            <a:endParaRPr lang="en-US" sz="1600" dirty="0"/>
          </a:p>
        </p:txBody>
      </p:sp>
      <p:sp>
        <p:nvSpPr>
          <p:cNvPr id="48" name="Rectangle 47"/>
          <p:cNvSpPr/>
          <p:nvPr/>
        </p:nvSpPr>
        <p:spPr>
          <a:xfrm>
            <a:off x="1400175" y="4191000"/>
            <a:ext cx="2066925" cy="304800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&lt;annotation&gt;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0098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495800" y="3127248"/>
            <a:ext cx="1371600" cy="301752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80482bc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4498848" y="3124200"/>
            <a:ext cx="1371600" cy="301752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80482bc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276476" y="2514600"/>
            <a:ext cx="1475740" cy="304800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&lt;annotation&gt;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752215" y="2514600"/>
            <a:ext cx="591185" cy="304800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0098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019800" y="3959423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(function size)</a:t>
            </a:r>
            <a:endParaRPr lang="en-US" sz="1400" dirty="0"/>
          </a:p>
        </p:txBody>
      </p:sp>
      <p:sp>
        <p:nvSpPr>
          <p:cNvPr id="54" name="Rectangle 53"/>
          <p:cNvSpPr/>
          <p:nvPr/>
        </p:nvSpPr>
        <p:spPr>
          <a:xfrm>
            <a:off x="4038600" y="5381623"/>
            <a:ext cx="2606040" cy="30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80482bc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| </a:t>
            </a:r>
            <a:r>
              <a:rPr lang="en-US" sz="900" dirty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9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8048354</a:t>
            </a:r>
            <a:r>
              <a:rPr lang="en-US" sz="900" dirty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| </a:t>
            </a:r>
            <a:r>
              <a:rPr lang="en-US" sz="900" dirty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9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8048236</a:t>
            </a:r>
            <a:r>
              <a:rPr lang="en-US" sz="900" dirty="0">
                <a:solidFill>
                  <a:prstClr val="black"/>
                </a:solidFill>
                <a:latin typeface="Consolas" pitchFamily="49" charset="0"/>
                <a:cs typeface="Consolas" pitchFamily="49" charset="0"/>
              </a:rPr>
              <a:t> </a:t>
            </a:r>
            <a:endParaRPr lang="en-US" sz="11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4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1.67476E-6 L -0.04479 -0.17326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74" y="-86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479 -0.17326 L 0.16302 -0.17326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0.15938 0.0888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69" y="4444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C 0.03663 0.00069 0.18334 0.00069 0.22066 0.00069 " pathEditMode="relative" rAng="0" ptsTypes="ff">
                                      <p:cBhvr>
                                        <p:cTn id="4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24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023 L -0.20834 0.15509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17" y="7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500"/>
                            </p:stCondLst>
                            <p:childTnLst>
                              <p:par>
                                <p:cTn id="6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82373E-6 L -0.09948 -0.24427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83" y="-122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500" fill="hold"/>
                                        <p:tgtEl>
                                          <p:spTgt spid="10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80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948 -0.24444 L 0.10052 -0.24444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500"/>
                            </p:stCondLst>
                            <p:childTnLst>
                              <p:par>
                                <p:cTn id="83" presetID="10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6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5" dur="500" fill="hold"/>
                                        <p:tgtEl>
                                          <p:spTgt spid="12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0.20364 0.21111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74" y="10556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11111E-6 L 0.19896 0.21111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48" y="105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500"/>
                            </p:stCondLst>
                            <p:childTnLst>
                              <p:par>
                                <p:cTn id="10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1C250"/>
                                      </p:to>
                                    </p:animClr>
                                    <p:set>
                                      <p:cBhvr>
                                        <p:cTn id="110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35 -0.00023 L -0.09236 0.25491 " pathEditMode="relative" rAng="0" ptsTypes="AA">
                                      <p:cBhvr>
                                        <p:cTn id="11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01" y="12746"/>
                                    </p:animMotion>
                                  </p:childTnLst>
                                </p:cTn>
                              </p:par>
                              <p:par>
                                <p:cTn id="116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896 0.21096 L 0.14896 0.3442 " pathEditMode="relative" rAng="0" ptsTypes="AA">
                                      <p:cBhvr>
                                        <p:cTn id="117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66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3" dur="500" fill="hold"/>
                                        <p:tgtEl>
                                          <p:spTgt spid="14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6" dur="1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500"/>
                            </p:stCondLst>
                            <p:childTnLst>
                              <p:par>
                                <p:cTn id="148" presetID="0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066 0.0007 L 0.42552 0.00092 " pathEditMode="relative" ptsTypes="AA">
                                      <p:cBhvr>
                                        <p:cTn id="14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3500"/>
                            </p:stCondLst>
                            <p:childTnLst>
                              <p:par>
                                <p:cTn id="151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2" dur="500" fill="hold"/>
                                        <p:tgtEl>
                                          <p:spTgt spid="16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10" grpId="0" animBg="1"/>
      <p:bldP spid="10" grpId="1" animBg="1"/>
      <p:bldP spid="10" grpId="2" animBg="1"/>
      <p:bldP spid="10" grpId="3" animBg="1"/>
      <p:bldP spid="12" grpId="0" animBg="1"/>
      <p:bldP spid="12" grpId="1" animBg="1"/>
      <p:bldP spid="12" grpId="2" animBg="1"/>
      <p:bldP spid="12" grpId="3" animBg="1"/>
      <p:bldP spid="14" grpId="0" animBg="1"/>
      <p:bldP spid="14" grpId="1" animBg="1"/>
      <p:bldP spid="16" grpId="0" animBg="1"/>
      <p:bldP spid="16" grpId="1" animBg="1"/>
      <p:bldP spid="29" grpId="0" animBg="1"/>
      <p:bldP spid="29" grpId="1" animBg="1"/>
      <p:bldP spid="29" grpId="2" animBg="1"/>
      <p:bldP spid="29" grpId="3" animBg="1"/>
      <p:bldP spid="43" grpId="0" animBg="1"/>
      <p:bldP spid="44" grpId="0" animBg="1"/>
      <p:bldP spid="48" grpId="0" animBg="1"/>
      <p:bldP spid="48" grpId="1" animBg="1"/>
      <p:bldP spid="48" grpId="2" animBg="1"/>
      <p:bldP spid="48" grpId="3" animBg="1"/>
      <p:bldP spid="47" grpId="0" animBg="1"/>
      <p:bldP spid="47" grpId="1" animBg="1"/>
      <p:bldP spid="47" grpId="2" animBg="1"/>
      <p:bldP spid="49" grpId="0" animBg="1"/>
      <p:bldP spid="49" grpId="1" animBg="1"/>
      <p:bldP spid="49" grpId="2" animBg="1"/>
      <p:bldP spid="50" grpId="0" animBg="1"/>
      <p:bldP spid="50" grpId="1" animBg="1"/>
      <p:bldP spid="50" grpId="2" animBg="1"/>
      <p:bldP spid="52" grpId="0" animBg="1"/>
      <p:bldP spid="52" grpId="1" animBg="1"/>
      <p:bldP spid="52" grpId="2" animBg="1"/>
      <p:bldP spid="52" grpId="3" animBg="1"/>
      <p:bldP spid="53" grpId="0"/>
      <p:bldP spid="53" grpId="1"/>
      <p:bldP spid="5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Attack Classification from NIST Database</a:t>
            </a:r>
            <a:endParaRPr lang="en-US" sz="3600" b="1" dirty="0"/>
          </a:p>
        </p:txBody>
      </p:sp>
      <p:graphicFrame>
        <p:nvGraphicFramePr>
          <p:cNvPr id="4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0596085"/>
              </p:ext>
            </p:extLst>
          </p:nvPr>
        </p:nvGraphicFramePr>
        <p:xfrm>
          <a:off x="457200" y="1447800"/>
          <a:ext cx="8229600" cy="4678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6107668"/>
            <a:ext cx="45381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*2009 – 2010 CVE Records (Vulnerability level  8 – 10)</a:t>
            </a:r>
            <a:endParaRPr lang="tr-T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ISCA 2012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>
                <a:latin typeface="Arial" pitchFamily="34" charset="0"/>
                <a:cs typeface="Arial" pitchFamily="34" charset="0"/>
              </a:rPr>
              <a:t>2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4267200" y="2514600"/>
            <a:ext cx="2209800" cy="2895600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05600" y="3810000"/>
            <a:ext cx="1828800" cy="10156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48%</a:t>
            </a:r>
            <a:endParaRPr lang="en-US" sz="600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7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3921807" y="4008120"/>
            <a:ext cx="2859993" cy="2316480"/>
          </a:xfrm>
          <a:prstGeom prst="rect">
            <a:avLst/>
          </a:prstGeom>
          <a:solidFill>
            <a:srgbClr val="AFD1C6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Executing </a:t>
            </a:r>
            <a:r>
              <a:rPr lang="en-US" sz="3200" dirty="0" smtClean="0"/>
              <a:t>Jump Instruction</a:t>
            </a:r>
            <a:endParaRPr lang="en-US" sz="3200" dirty="0"/>
          </a:p>
        </p:txBody>
      </p:sp>
      <p:cxnSp>
        <p:nvCxnSpPr>
          <p:cNvPr id="18" name="Straight Arrow Connector 17"/>
          <p:cNvCxnSpPr>
            <a:stCxn id="10" idx="3"/>
            <a:endCxn id="12" idx="1"/>
          </p:cNvCxnSpPr>
          <p:nvPr/>
        </p:nvCxnSpPr>
        <p:spPr>
          <a:xfrm>
            <a:off x="1981200" y="1790700"/>
            <a:ext cx="939800" cy="0"/>
          </a:xfrm>
          <a:prstGeom prst="straightConnector1">
            <a:avLst/>
          </a:prstGeom>
          <a:ln w="12700">
            <a:solidFill>
              <a:srgbClr val="006A4D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3"/>
            <a:endCxn id="14" idx="1"/>
          </p:cNvCxnSpPr>
          <p:nvPr/>
        </p:nvCxnSpPr>
        <p:spPr>
          <a:xfrm>
            <a:off x="3835400" y="1790700"/>
            <a:ext cx="939800" cy="0"/>
          </a:xfrm>
          <a:prstGeom prst="straightConnector1">
            <a:avLst/>
          </a:prstGeom>
          <a:ln w="12700">
            <a:solidFill>
              <a:srgbClr val="006A4D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4" idx="3"/>
            <a:endCxn id="16" idx="1"/>
          </p:cNvCxnSpPr>
          <p:nvPr/>
        </p:nvCxnSpPr>
        <p:spPr>
          <a:xfrm>
            <a:off x="5689600" y="1790700"/>
            <a:ext cx="939800" cy="0"/>
          </a:xfrm>
          <a:prstGeom prst="straightConnector1">
            <a:avLst/>
          </a:prstGeom>
          <a:ln w="12700">
            <a:solidFill>
              <a:srgbClr val="006A4D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820160" y="2514600"/>
            <a:ext cx="667512" cy="304800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rIns="0" rtlCol="0" anchor="ctr"/>
          <a:lstStyle/>
          <a:p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jmp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486912" y="2514601"/>
            <a:ext cx="475488" cy="304800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ecx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65100" y="3352800"/>
            <a:ext cx="3340100" cy="2971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1000"/>
              </a:lnSpc>
            </a:pPr>
            <a:endParaRPr lang="en-US" sz="16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ts val="10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0x8048232: call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eax</a:t>
            </a:r>
            <a:endParaRPr lang="en-US" sz="16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0x80482BC: &lt;annotation&gt; 0x98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0x80482BE: push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esp</a:t>
            </a:r>
            <a:endParaRPr lang="en-US" sz="16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0x80482C0: …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0x8048300: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jmp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ecx</a:t>
            </a:r>
            <a:endParaRPr lang="en-US" sz="16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0x8048354: ret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66800" y="1447800"/>
            <a:ext cx="914400" cy="685800"/>
          </a:xfrm>
          <a:prstGeom prst="rect">
            <a:avLst/>
          </a:prstGeom>
          <a:solidFill>
            <a:srgbClr val="AFD1C6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21000" y="1447800"/>
            <a:ext cx="914400" cy="685800"/>
          </a:xfrm>
          <a:prstGeom prst="rect">
            <a:avLst/>
          </a:prstGeom>
          <a:solidFill>
            <a:srgbClr val="AFD1C6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75200" y="1447800"/>
            <a:ext cx="914400" cy="685800"/>
          </a:xfrm>
          <a:prstGeom prst="rect">
            <a:avLst/>
          </a:prstGeom>
          <a:solidFill>
            <a:srgbClr val="AFD1C6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29400" y="1447800"/>
            <a:ext cx="914400" cy="685800"/>
          </a:xfrm>
          <a:prstGeom prst="rect">
            <a:avLst/>
          </a:prstGeom>
          <a:solidFill>
            <a:srgbClr val="AFD1C6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Commit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12800" y="6248400"/>
            <a:ext cx="1823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Instruction Cache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341067" y="5190146"/>
            <a:ext cx="1046771" cy="304800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jmp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ecx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038600" y="5381623"/>
            <a:ext cx="2606040" cy="30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…   |   …   |   …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038600" y="5029200"/>
            <a:ext cx="2606040" cy="30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Base | Bound | Return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038600" y="5684519"/>
            <a:ext cx="2606040" cy="30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…   |   …   </a:t>
            </a:r>
            <a:r>
              <a:rPr lang="en-US" sz="5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|   …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648200" y="4162425"/>
            <a:ext cx="1371600" cy="409575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BR Check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333503" y="5943600"/>
            <a:ext cx="2067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Function Bounds Stack</a:t>
            </a:r>
            <a:endParaRPr lang="en-US" sz="1600" dirty="0"/>
          </a:p>
        </p:txBody>
      </p:sp>
      <p:sp>
        <p:nvSpPr>
          <p:cNvPr id="49" name="Rectangle 48"/>
          <p:cNvSpPr/>
          <p:nvPr/>
        </p:nvSpPr>
        <p:spPr>
          <a:xfrm>
            <a:off x="4724400" y="3127248"/>
            <a:ext cx="1219200" cy="301752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0x80483AA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038600" y="5381623"/>
            <a:ext cx="2606040" cy="30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0x80482BC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| </a:t>
            </a:r>
            <a:r>
              <a:rPr lang="en-US" sz="9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0x8048354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| </a:t>
            </a:r>
            <a:r>
              <a:rPr lang="en-US" sz="9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0x8048236</a:t>
            </a:r>
            <a:endParaRPr lang="en-US" sz="11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648200" y="5387762"/>
            <a:ext cx="1219200" cy="301752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0x80482BC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10734" y="3965448"/>
            <a:ext cx="128240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91440" rtlCol="0">
            <a:spAutoFit/>
          </a:bodyPr>
          <a:lstStyle/>
          <a:p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30" name="Rectangle 29"/>
          <p:cNvSpPr/>
          <p:nvPr/>
        </p:nvSpPr>
        <p:spPr>
          <a:xfrm>
            <a:off x="3724656" y="5381623"/>
            <a:ext cx="1219200" cy="301752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0x8048354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641850" y="3965448"/>
            <a:ext cx="152400" cy="301752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91440" rtlCol="0">
            <a:spAutoFit/>
          </a:bodyPr>
          <a:lstStyle/>
          <a:p>
            <a:r>
              <a:rPr lang="en-US" sz="2000" dirty="0" smtClean="0"/>
              <a:t>&gt;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56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97085E-6 L -0.03455 -0.38885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6" y="-19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663 -0.39028 L 0.17118 -0.3902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8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9.85427E-7 L 0.17604 0.0888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02" y="4441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.00069 L 0.23854 0.0006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92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3.33333E-6 0.12199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58223E-6 L 0.15 -0.207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00" y="-10386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0.00023 L -0.03229 -0.2067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5" y="-10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1C250"/>
                                      </p:to>
                                    </p:animClr>
                                    <p:set>
                                      <p:cBhvr>
                                        <p:cTn id="7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9" dur="500" fill="hold"/>
                                        <p:tgtEl>
                                          <p:spTgt spid="14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2" dur="1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854 0.00069 L 0.43021 1.11111E-6 " pathEditMode="relative" rAng="0" ptsTypes="AA">
                                      <p:cBhvr>
                                        <p:cTn id="10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8" dur="500" fill="hold"/>
                                        <p:tgtEl>
                                          <p:spTgt spid="16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1" grpId="2" animBg="1"/>
      <p:bldP spid="32" grpId="0" animBg="1"/>
      <p:bldP spid="32" grpId="1" animBg="1"/>
      <p:bldP spid="32" grpId="2" animBg="1"/>
      <p:bldP spid="10" grpId="0" animBg="1"/>
      <p:bldP spid="10" grpId="1" animBg="1"/>
      <p:bldP spid="12" grpId="0" animBg="1"/>
      <p:bldP spid="12" grpId="1" animBg="1"/>
      <p:bldP spid="14" grpId="0" animBg="1"/>
      <p:bldP spid="14" grpId="1" animBg="1"/>
      <p:bldP spid="16" grpId="0" animBg="1"/>
      <p:bldP spid="16" grpId="1" animBg="1"/>
      <p:bldP spid="29" grpId="0" animBg="1"/>
      <p:bldP spid="29" grpId="1" animBg="1"/>
      <p:bldP spid="29" grpId="2" animBg="1"/>
      <p:bldP spid="29" grpId="3" animBg="1"/>
      <p:bldP spid="49" grpId="0" animBg="1"/>
      <p:bldP spid="49" grpId="1" animBg="1"/>
      <p:bldP spid="49" grpId="2" animBg="1"/>
      <p:bldP spid="28" grpId="0" animBg="1"/>
      <p:bldP spid="28" grpId="1" animBg="1"/>
      <p:bldP spid="28" grpId="2" animBg="1"/>
      <p:bldP spid="33" grpId="0" animBg="1"/>
      <p:bldP spid="33" grpId="1" animBg="1"/>
      <p:bldP spid="30" grpId="0" animBg="1"/>
      <p:bldP spid="30" grpId="1" animBg="1"/>
      <p:bldP spid="30" grpId="2" animBg="1"/>
      <p:bldP spid="3" grpId="0" animBg="1"/>
      <p:bldP spid="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/>
          <p:cNvSpPr/>
          <p:nvPr/>
        </p:nvSpPr>
        <p:spPr>
          <a:xfrm>
            <a:off x="3921807" y="4008120"/>
            <a:ext cx="2859993" cy="2316480"/>
          </a:xfrm>
          <a:prstGeom prst="rect">
            <a:avLst/>
          </a:prstGeom>
          <a:solidFill>
            <a:srgbClr val="AFD1C6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Executing </a:t>
            </a:r>
            <a:r>
              <a:rPr lang="en-US" sz="3200" dirty="0" smtClean="0"/>
              <a:t>Return Instruction</a:t>
            </a:r>
            <a:endParaRPr lang="en-US" sz="3200" dirty="0"/>
          </a:p>
        </p:txBody>
      </p:sp>
      <p:cxnSp>
        <p:nvCxnSpPr>
          <p:cNvPr id="18" name="Straight Arrow Connector 17"/>
          <p:cNvCxnSpPr>
            <a:stCxn id="10" idx="3"/>
            <a:endCxn id="12" idx="1"/>
          </p:cNvCxnSpPr>
          <p:nvPr/>
        </p:nvCxnSpPr>
        <p:spPr>
          <a:xfrm>
            <a:off x="1981200" y="1790700"/>
            <a:ext cx="939800" cy="0"/>
          </a:xfrm>
          <a:prstGeom prst="straightConnector1">
            <a:avLst/>
          </a:prstGeom>
          <a:ln w="12700">
            <a:solidFill>
              <a:srgbClr val="006A4D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12" idx="3"/>
            <a:endCxn id="14" idx="1"/>
          </p:cNvCxnSpPr>
          <p:nvPr/>
        </p:nvCxnSpPr>
        <p:spPr>
          <a:xfrm>
            <a:off x="3835400" y="1790700"/>
            <a:ext cx="939800" cy="0"/>
          </a:xfrm>
          <a:prstGeom prst="straightConnector1">
            <a:avLst/>
          </a:prstGeom>
          <a:ln w="12700">
            <a:solidFill>
              <a:srgbClr val="006A4D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4" idx="3"/>
            <a:endCxn id="16" idx="1"/>
          </p:cNvCxnSpPr>
          <p:nvPr/>
        </p:nvCxnSpPr>
        <p:spPr>
          <a:xfrm>
            <a:off x="5689600" y="1790700"/>
            <a:ext cx="939800" cy="0"/>
          </a:xfrm>
          <a:prstGeom prst="straightConnector1">
            <a:avLst/>
          </a:prstGeom>
          <a:ln w="12700">
            <a:solidFill>
              <a:srgbClr val="006A4D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3066288" y="2514600"/>
            <a:ext cx="667512" cy="304800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016" rIns="0" rtlCol="0" anchor="ctr"/>
          <a:lstStyle/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ret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65100" y="3352800"/>
            <a:ext cx="3340100" cy="2971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1000"/>
              </a:lnSpc>
            </a:pPr>
            <a:endParaRPr lang="en-US" sz="16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ts val="10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0x8048232: call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eax</a:t>
            </a:r>
            <a:endParaRPr lang="en-US" sz="16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0x80482BC: &lt;annotation&gt; 0x98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0x80482BE: push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esp</a:t>
            </a:r>
            <a:endParaRPr lang="en-US" sz="16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0x80482C0: …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0x8048300: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jmp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ecx</a:t>
            </a:r>
            <a:endParaRPr lang="en-US" sz="1600" dirty="0" smtClean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0x8048354: ret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</a:p>
          <a:p>
            <a:pPr>
              <a:lnSpc>
                <a:spcPts val="700"/>
              </a:lnSpc>
            </a:pP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.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66800" y="1447800"/>
            <a:ext cx="914400" cy="685800"/>
          </a:xfrm>
          <a:prstGeom prst="rect">
            <a:avLst/>
          </a:prstGeom>
          <a:solidFill>
            <a:srgbClr val="AFD1C6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Fetch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921000" y="1447800"/>
            <a:ext cx="914400" cy="685800"/>
          </a:xfrm>
          <a:prstGeom prst="rect">
            <a:avLst/>
          </a:prstGeom>
          <a:solidFill>
            <a:srgbClr val="AFD1C6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Decode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75200" y="1447800"/>
            <a:ext cx="914400" cy="685800"/>
          </a:xfrm>
          <a:prstGeom prst="rect">
            <a:avLst/>
          </a:prstGeom>
          <a:solidFill>
            <a:srgbClr val="AFD1C6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Execute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29400" y="1447800"/>
            <a:ext cx="914400" cy="685800"/>
          </a:xfrm>
          <a:prstGeom prst="rect">
            <a:avLst/>
          </a:prstGeom>
          <a:solidFill>
            <a:srgbClr val="AFD1C6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Commit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12800" y="6248400"/>
            <a:ext cx="1823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Instruction Cache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323975" y="5706454"/>
            <a:ext cx="640133" cy="304800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ret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4038600" y="5381623"/>
            <a:ext cx="2606040" cy="30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…   |   …   |   …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038600" y="5029200"/>
            <a:ext cx="2606040" cy="30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Base | Bound | Return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038600" y="5684519"/>
            <a:ext cx="2606040" cy="30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…   |   …   </a:t>
            </a:r>
            <a:r>
              <a:rPr lang="en-US" sz="500" dirty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|   …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648200" y="4162425"/>
            <a:ext cx="1371600" cy="409575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BR Check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333503" y="5943600"/>
            <a:ext cx="20672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Function Bounds Stack</a:t>
            </a:r>
            <a:endParaRPr lang="en-US" sz="1600" dirty="0"/>
          </a:p>
        </p:txBody>
      </p:sp>
      <p:sp>
        <p:nvSpPr>
          <p:cNvPr id="49" name="Rectangle 48"/>
          <p:cNvSpPr/>
          <p:nvPr/>
        </p:nvSpPr>
        <p:spPr>
          <a:xfrm>
            <a:off x="4724400" y="3127248"/>
            <a:ext cx="1219200" cy="301752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0x8048236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038600" y="5381623"/>
            <a:ext cx="2606040" cy="30480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A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0x80482BC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| </a:t>
            </a:r>
            <a:r>
              <a:rPr lang="en-US" sz="9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0x8048354</a:t>
            </a:r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 | </a:t>
            </a:r>
            <a:r>
              <a:rPr lang="en-US" sz="9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0x8048236</a:t>
            </a:r>
            <a:endParaRPr lang="en-US" sz="11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562600" y="5387762"/>
            <a:ext cx="1219200" cy="301752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nsolas" pitchFamily="49" charset="0"/>
                <a:cs typeface="Consolas" pitchFamily="49" charset="0"/>
              </a:rPr>
              <a:t>0x8048236</a:t>
            </a:r>
            <a:endParaRPr lang="en-US" sz="1600" dirty="0">
              <a:solidFill>
                <a:schemeClr val="tx1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950668" y="3965448"/>
            <a:ext cx="155448" cy="301752"/>
          </a:xfrm>
          <a:prstGeom prst="rect">
            <a:avLst/>
          </a:prstGeom>
          <a:solidFill>
            <a:srgbClr val="FFFFFF"/>
          </a:solidFill>
        </p:spPr>
        <p:txBody>
          <a:bodyPr wrap="none" lIns="0" tIns="0" rIns="0" bIns="91440" rtlCol="0">
            <a:spAutoFit/>
          </a:bodyPr>
          <a:lstStyle/>
          <a:p>
            <a:r>
              <a:rPr lang="en-US" sz="2000" dirty="0" smtClean="0"/>
              <a:t>=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5950668" y="3016514"/>
            <a:ext cx="13645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Return Address </a:t>
            </a:r>
          </a:p>
          <a:p>
            <a:pPr algn="ctr"/>
            <a:r>
              <a:rPr lang="en-US" sz="1400" dirty="0"/>
              <a:t>f</a:t>
            </a:r>
            <a:r>
              <a:rPr lang="en-US" sz="1400" dirty="0" smtClean="0"/>
              <a:t>rom Stack</a:t>
            </a:r>
            <a:endParaRPr lang="en-US" sz="14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20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77215E-6 L -0.02136 -0.4651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76" y="-232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136 -0.46519 L 0.18698 -0.4651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1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9.85427E-7 L 0.2 9.85427E-7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0.00023 L -3.33333E-6 0.12199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111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1.58223E-6 L 0.05833 -0.2075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17" y="-103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1C250"/>
                                      </p:to>
                                    </p:animClr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4" dur="1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500"/>
                            </p:stCondLst>
                            <p:childTnLst>
                              <p:par>
                                <p:cTn id="96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001 9.85427E-7 L 0.41146 9.85427E-7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3500"/>
                            </p:stCondLst>
                            <p:childTnLst>
                              <p:par>
                                <p:cTn id="99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0" dur="500" fill="hold"/>
                                        <p:tgtEl>
                                          <p:spTgt spid="16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1" grpId="1" animBg="1"/>
      <p:bldP spid="31" grpId="2" animBg="1"/>
      <p:bldP spid="10" grpId="0" animBg="1"/>
      <p:bldP spid="10" grpId="1" animBg="1"/>
      <p:bldP spid="12" grpId="0" animBg="1"/>
      <p:bldP spid="12" grpId="1" animBg="1"/>
      <p:bldP spid="14" grpId="0" animBg="1"/>
      <p:bldP spid="14" grpId="1" animBg="1"/>
      <p:bldP spid="16" grpId="0" animBg="1"/>
      <p:bldP spid="16" grpId="1" animBg="1"/>
      <p:bldP spid="29" grpId="0" animBg="1"/>
      <p:bldP spid="29" grpId="1" animBg="1"/>
      <p:bldP spid="29" grpId="2" animBg="1"/>
      <p:bldP spid="29" grpId="3" animBg="1"/>
      <p:bldP spid="44" grpId="0" animBg="1"/>
      <p:bldP spid="49" grpId="0" animBg="1"/>
      <p:bldP spid="49" grpId="1" animBg="1"/>
      <p:bldP spid="49" grpId="2" animBg="1"/>
      <p:bldP spid="54" grpId="0" animBg="1"/>
      <p:bldP spid="28" grpId="0" animBg="1"/>
      <p:bldP spid="28" grpId="1" animBg="1"/>
      <p:bldP spid="28" grpId="2" animBg="1"/>
      <p:bldP spid="33" grpId="0" animBg="1"/>
      <p:bldP spid="33" grpId="1" animBg="1"/>
      <p:bldP spid="5" grpId="0"/>
      <p:bldP spid="5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of Branch Regulation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Effectively reduces the </a:t>
            </a:r>
            <a:r>
              <a:rPr lang="en-US" sz="2800" dirty="0" smtClean="0"/>
              <a:t>exploitable code </a:t>
            </a:r>
            <a:r>
              <a:rPr lang="en-US" sz="2800" dirty="0"/>
              <a:t>base to the current </a:t>
            </a:r>
            <a:r>
              <a:rPr lang="en-US" sz="2800" dirty="0" smtClean="0"/>
              <a:t>function</a:t>
            </a:r>
          </a:p>
          <a:p>
            <a:endParaRPr lang="en-US" sz="2800" dirty="0"/>
          </a:p>
          <a:p>
            <a:r>
              <a:rPr lang="en-US" sz="2800" dirty="0" smtClean="0"/>
              <a:t>An attacker needs to find in same function:</a:t>
            </a:r>
          </a:p>
          <a:p>
            <a:pPr lvl="1"/>
            <a:r>
              <a:rPr lang="en-US" sz="2400" dirty="0" smtClean="0"/>
              <a:t>A vulnerability </a:t>
            </a:r>
            <a:r>
              <a:rPr lang="en-US" sz="2400" dirty="0" smtClean="0"/>
              <a:t>to exploit</a:t>
            </a:r>
          </a:p>
          <a:p>
            <a:pPr lvl="1"/>
            <a:r>
              <a:rPr lang="en-US" sz="2400" dirty="0" smtClean="0"/>
              <a:t>Sufficient functional gadgets</a:t>
            </a:r>
          </a:p>
          <a:p>
            <a:pPr lvl="1"/>
            <a:r>
              <a:rPr lang="en-US" sz="2400" dirty="0"/>
              <a:t>Dispatcher gadget</a:t>
            </a:r>
          </a:p>
          <a:p>
            <a:pPr lvl="1"/>
            <a:r>
              <a:rPr lang="en-US" sz="2400" dirty="0" smtClean="0"/>
              <a:t>A </a:t>
            </a:r>
            <a:r>
              <a:rPr lang="en-US" sz="2400" dirty="0" smtClean="0"/>
              <a:t>system </a:t>
            </a:r>
            <a:r>
              <a:rPr lang="en-US" sz="2400" dirty="0" smtClean="0"/>
              <a:t>call instruction</a:t>
            </a:r>
          </a:p>
          <a:p>
            <a:pPr lvl="1"/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31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</a:rPr>
              <a:t>Number of Vulnerable Functions</a:t>
            </a:r>
            <a:endParaRPr lang="en-US" b="1" dirty="0">
              <a:latin typeface="Arial" pitchFamily="34" charset="0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5701299"/>
              </p:ext>
            </p:extLst>
          </p:nvPr>
        </p:nvGraphicFramePr>
        <p:xfrm>
          <a:off x="609600" y="1524000"/>
          <a:ext cx="1981200" cy="39231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1200"/>
              </a:tblGrid>
              <a:tr h="14175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Library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03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libc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libm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libcrypto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libgcrypt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libssl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23</a:t>
            </a:fld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012744"/>
              </p:ext>
            </p:extLst>
          </p:nvPr>
        </p:nvGraphicFramePr>
        <p:xfrm>
          <a:off x="6549465" y="1524000"/>
          <a:ext cx="1981200" cy="39231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1200"/>
              </a:tblGrid>
              <a:tr h="14175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Functions with Dispatcher Gadget and System Call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03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662068"/>
              </p:ext>
            </p:extLst>
          </p:nvPr>
        </p:nvGraphicFramePr>
        <p:xfrm>
          <a:off x="4572000" y="1524000"/>
          <a:ext cx="1981200" cy="39231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1200"/>
              </a:tblGrid>
              <a:tr h="14175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Functions with Dispatcher Gadget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03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220390"/>
              </p:ext>
            </p:extLst>
          </p:nvPr>
        </p:nvGraphicFramePr>
        <p:xfrm>
          <a:off x="2590800" y="1524000"/>
          <a:ext cx="1981200" cy="39231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81200"/>
              </a:tblGrid>
              <a:tr h="141759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Total Number</a:t>
                      </a:r>
                      <a:r>
                        <a:rPr lang="en-US" sz="1800" b="1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of Functions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30356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7775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1077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7991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1135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  <a:tr h="4937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1017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422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Additional Security Analysis in the Paper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Analysis of available gadgets</a:t>
            </a:r>
          </a:p>
          <a:p>
            <a:endParaRPr lang="en-US" sz="2800" dirty="0" smtClean="0"/>
          </a:p>
          <a:p>
            <a:r>
              <a:rPr lang="en-US" sz="2800" dirty="0" smtClean="0"/>
              <a:t>Dispatcher gadget discovery algorithms</a:t>
            </a:r>
          </a:p>
          <a:p>
            <a:endParaRPr lang="en-US" sz="2800" dirty="0" smtClean="0"/>
          </a:p>
          <a:p>
            <a:r>
              <a:rPr lang="en-US" sz="2800" dirty="0" smtClean="0"/>
              <a:t>Gadget </a:t>
            </a:r>
            <a:r>
              <a:rPr lang="en-US" sz="2800" dirty="0" err="1" smtClean="0"/>
              <a:t>trie</a:t>
            </a:r>
            <a:r>
              <a:rPr lang="en-US" sz="2800" dirty="0" smtClean="0"/>
              <a:t> example</a:t>
            </a:r>
          </a:p>
          <a:p>
            <a:endParaRPr lang="en-US" sz="2800" dirty="0" smtClean="0"/>
          </a:p>
          <a:p>
            <a:r>
              <a:rPr lang="en-US" sz="2800" dirty="0" smtClean="0"/>
              <a:t>Analysis of gadget </a:t>
            </a:r>
            <a:r>
              <a:rPr lang="en-US" sz="2800" dirty="0"/>
              <a:t>side effects</a:t>
            </a:r>
          </a:p>
          <a:p>
            <a:pPr lvl="1"/>
            <a:r>
              <a:rPr lang="en-US" sz="2400" dirty="0" smtClean="0"/>
              <a:t>Gadget length</a:t>
            </a:r>
          </a:p>
          <a:p>
            <a:pPr lvl="1"/>
            <a:r>
              <a:rPr lang="en-US" sz="2400" dirty="0" smtClean="0"/>
              <a:t>Impact of unintended gadgets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21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Increase of Executable Size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4520328"/>
              </p:ext>
            </p:extLst>
          </p:nvPr>
        </p:nvGraphicFramePr>
        <p:xfrm>
          <a:off x="457200" y="1371600"/>
          <a:ext cx="82296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91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</a:t>
            </a:r>
            <a:r>
              <a:rPr lang="en-US" dirty="0" smtClean="0"/>
              <a:t>Secure Stack Cache </a:t>
            </a:r>
            <a:r>
              <a:rPr lang="en-US" dirty="0" smtClean="0"/>
              <a:t>Size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6205419"/>
              </p:ext>
            </p:extLst>
          </p:nvPr>
        </p:nvGraphicFramePr>
        <p:xfrm>
          <a:off x="457200" y="1371600"/>
          <a:ext cx="82296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42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 Performance with 4-Entry Cache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2772317"/>
              </p:ext>
            </p:extLst>
          </p:nvPr>
        </p:nvGraphicFramePr>
        <p:xfrm>
          <a:off x="457200" y="1371600"/>
          <a:ext cx="8229600" cy="4754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14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28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200"/>
              </a:spcBef>
            </a:pPr>
            <a:r>
              <a:rPr lang="en-US" sz="2400" dirty="0"/>
              <a:t>Emerging Code Reuse Attacks bypass existing defenses against code injection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New low overhead solutions are needed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We proposed </a:t>
            </a:r>
            <a:r>
              <a:rPr lang="en-US" sz="2400" b="1" dirty="0"/>
              <a:t>Branch Regulation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Uses hardware checks to enforce a limited set of rules</a:t>
            </a:r>
          </a:p>
          <a:p>
            <a:pPr lvl="1">
              <a:spcBef>
                <a:spcPts val="1200"/>
              </a:spcBef>
            </a:pPr>
            <a:r>
              <a:rPr lang="en-US" sz="1800" dirty="0" smtClean="0"/>
              <a:t>Incurs 2% </a:t>
            </a:r>
            <a:r>
              <a:rPr lang="en-US" sz="1800" dirty="0"/>
              <a:t>performance overhead </a:t>
            </a:r>
            <a:r>
              <a:rPr lang="en-US" sz="1800" dirty="0" smtClean="0"/>
              <a:t>and 1% increase </a:t>
            </a:r>
            <a:r>
              <a:rPr lang="en-US" sz="1800" dirty="0"/>
              <a:t>in code </a:t>
            </a:r>
            <a:r>
              <a:rPr lang="en-US" sz="1800" dirty="0" smtClean="0"/>
              <a:t>size</a:t>
            </a:r>
          </a:p>
          <a:p>
            <a:pPr lvl="1">
              <a:spcBef>
                <a:spcPts val="1200"/>
              </a:spcBef>
            </a:pPr>
            <a:r>
              <a:rPr lang="en-US" sz="1800" dirty="0" smtClean="0"/>
              <a:t>Handles unintended instructions</a:t>
            </a:r>
          </a:p>
          <a:p>
            <a:pPr lvl="1">
              <a:spcBef>
                <a:spcPts val="1200"/>
              </a:spcBef>
            </a:pPr>
            <a:r>
              <a:rPr lang="en-US" sz="1800" dirty="0" smtClean="0"/>
              <a:t>Does </a:t>
            </a:r>
            <a:r>
              <a:rPr lang="en-US" sz="1800" dirty="0"/>
              <a:t>not rely on Control Flow Graph of the program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Can protect legacy binaries with minimal effort</a:t>
            </a:r>
          </a:p>
          <a:p>
            <a:pPr>
              <a:spcBef>
                <a:spcPts val="1200"/>
              </a:spcBef>
            </a:pPr>
            <a:r>
              <a:rPr lang="en-US" sz="2400" dirty="0"/>
              <a:t>We demonstrated security of Branch Regulation for a variety of common </a:t>
            </a:r>
            <a:r>
              <a:rPr lang="en-US" sz="2400" dirty="0" smtClean="0"/>
              <a:t>libraries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5942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1"/>
            <a:ext cx="8229600" cy="685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Thank </a:t>
            </a:r>
            <a:r>
              <a:rPr lang="en-US" dirty="0" smtClean="0"/>
              <a:t>you! </a:t>
            </a:r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06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>
                <a:cs typeface="Arial" pitchFamily="34" charset="0"/>
              </a:rPr>
              <a:t>Buffer Overflow and </a:t>
            </a:r>
            <a:br>
              <a:rPr lang="en-US" sz="3200" b="1" dirty="0" smtClean="0">
                <a:cs typeface="Arial" pitchFamily="34" charset="0"/>
              </a:rPr>
            </a:br>
            <a:r>
              <a:rPr lang="en-US" sz="3200" b="1" dirty="0" smtClean="0">
                <a:cs typeface="Arial" pitchFamily="34" charset="0"/>
              </a:rPr>
              <a:t>Code Injection Attack</a:t>
            </a:r>
            <a:r>
              <a:rPr lang="en-US" sz="3200" b="1" dirty="0" smtClean="0">
                <a:cs typeface="Arial" pitchFamily="34" charset="0"/>
              </a:rPr>
              <a:t>: Example</a:t>
            </a:r>
            <a:endParaRPr lang="tr-TR" sz="3200" b="1" dirty="0"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6482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main (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argc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 char **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) 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...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vulnerable(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[1]);</a:t>
            </a:r>
          </a:p>
          <a:p>
            <a:pPr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...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buNone/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vulnerable(char *str1)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char str2[100];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strcpy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(str2,str1);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return;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248400" y="1450876"/>
            <a:ext cx="1905000" cy="4637384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8153400" y="1436687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248400" y="4267200"/>
            <a:ext cx="1905000" cy="990600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6" name="TextBox 25"/>
          <p:cNvSpPr txBox="1"/>
          <p:nvPr/>
        </p:nvSpPr>
        <p:spPr>
          <a:xfrm>
            <a:off x="8395091" y="1273373"/>
            <a:ext cx="8251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onsolas" pitchFamily="49" charset="0"/>
                <a:cs typeface="Consolas" pitchFamily="49" charset="0"/>
              </a:rPr>
              <a:t>0x0000</a:t>
            </a:r>
            <a:endParaRPr lang="tr-TR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8153400" y="6081305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366760" y="5915025"/>
            <a:ext cx="822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onsolas" pitchFamily="49" charset="0"/>
                <a:cs typeface="Consolas" pitchFamily="49" charset="0"/>
              </a:rPr>
              <a:t>0xFFFF</a:t>
            </a:r>
            <a:endParaRPr lang="tr-TR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flipH="1" flipV="1">
            <a:off x="8268425" y="5354499"/>
            <a:ext cx="1" cy="436701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305800" y="5282625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Stack </a:t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>growth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810000" y="4531667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 pitchFamily="34" charset="0"/>
                <a:cs typeface="Arial" pitchFamily="34" charset="0"/>
              </a:rPr>
              <a:t>Stack frame for 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Consolas" pitchFamily="49" charset="0"/>
                <a:cs typeface="Consolas" pitchFamily="49" charset="0"/>
              </a:rPr>
              <a:t>main()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248400" y="2209801"/>
            <a:ext cx="1905000" cy="2057399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37" name="TextBox 36"/>
          <p:cNvSpPr txBox="1"/>
          <p:nvPr/>
        </p:nvSpPr>
        <p:spPr>
          <a:xfrm>
            <a:off x="4419600" y="3007667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 pitchFamily="34" charset="0"/>
                <a:cs typeface="Arial" pitchFamily="34" charset="0"/>
              </a:rPr>
              <a:t>Stack frame for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>
                <a:latin typeface="Consolas" pitchFamily="49" charset="0"/>
                <a:cs typeface="Consolas" pitchFamily="49" charset="0"/>
              </a:rPr>
              <a:t>vulnerable()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48400" y="4002732"/>
            <a:ext cx="1905000" cy="264468"/>
          </a:xfrm>
          <a:prstGeom prst="rect">
            <a:avLst/>
          </a:prstGeom>
          <a:solidFill>
            <a:srgbClr val="006A4D">
              <a:alpha val="5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return address</a:t>
            </a:r>
            <a:endParaRPr lang="tr-TR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248400" y="2209801"/>
            <a:ext cx="1905000" cy="1600199"/>
          </a:xfrm>
          <a:prstGeom prst="rect">
            <a:avLst/>
          </a:prstGeom>
          <a:solidFill>
            <a:srgbClr val="006A4D">
              <a:alpha val="5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str2</a:t>
            </a:r>
            <a:endParaRPr lang="tr-TR" sz="1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953000" y="5257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953000" y="42672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53000" y="2209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7150" y="2794952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57150" y="4134966"/>
            <a:ext cx="274320" cy="0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57150" y="4800600"/>
            <a:ext cx="274320" cy="0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6248400" y="2209800"/>
            <a:ext cx="1905000" cy="2299007"/>
          </a:xfrm>
          <a:prstGeom prst="rect">
            <a:avLst/>
          </a:prstGeom>
          <a:solidFill>
            <a:srgbClr val="C00000">
              <a:alpha val="6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malicious input</a:t>
            </a:r>
          </a:p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(str2)</a:t>
            </a:r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57150" y="5158740"/>
            <a:ext cx="274320" cy="0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57150" y="1790700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6248400" y="2209801"/>
            <a:ext cx="1905000" cy="2298382"/>
          </a:xfrm>
          <a:prstGeom prst="rect">
            <a:avLst/>
          </a:prstGeom>
          <a:solidFill>
            <a:srgbClr val="C00000">
              <a:alpha val="74902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</a:t>
            </a:r>
          </a:p>
          <a:p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lea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ebx, </a:t>
            </a:r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esp</a:t>
            </a:r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+8]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ov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int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0x80</a:t>
            </a:r>
          </a:p>
          <a:p>
            <a:pPr algn="ctr"/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48400" y="3997970"/>
            <a:ext cx="1905000" cy="264468"/>
          </a:xfrm>
          <a:prstGeom prst="rect">
            <a:avLst/>
          </a:prstGeom>
          <a:solidFill>
            <a:srgbClr val="C00000">
              <a:alpha val="1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malicious return</a:t>
            </a:r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57150" y="5477608"/>
            <a:ext cx="274320" cy="0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reeform 61"/>
          <p:cNvSpPr/>
          <p:nvPr/>
        </p:nvSpPr>
        <p:spPr>
          <a:xfrm flipH="1" flipV="1">
            <a:off x="8153395" y="2362200"/>
            <a:ext cx="483393" cy="1772764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5671034"/>
      </p:ext>
    </p:extLst>
  </p:cSld>
  <p:clrMapOvr>
    <a:masterClrMapping/>
  </p:clrMapOvr>
  <p:transition advTm="1737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9" dur="indefinite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6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57" dur="indefinite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9" dur="indefinite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2" dur="indefinite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89" dur="indefinite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07" dur="indefinite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114" dur="indefinite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5" grpId="0"/>
      <p:bldP spid="36" grpId="0" animBg="1"/>
      <p:bldP spid="37" grpId="0"/>
      <p:bldP spid="38" grpId="0" animBg="1"/>
      <p:bldP spid="38" grpId="1" animBg="1"/>
      <p:bldP spid="39" grpId="0" animBg="1"/>
      <p:bldP spid="39" grpId="1" animBg="1"/>
      <p:bldP spid="54" grpId="0" animBg="1"/>
      <p:bldP spid="54" grpId="1" animBg="1"/>
      <p:bldP spid="42" grpId="0" animBg="1"/>
      <p:bldP spid="53" grpId="0" animBg="1"/>
      <p:bldP spid="6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0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Unintended Instructions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993392"/>
            <a:ext cx="82296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08048484:  E8 33 FE FF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08048489:  8D BB 18 FF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0804848F:  8D 83 18 FF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08048495:  29 C7</a:t>
            </a:r>
          </a:p>
          <a:p>
            <a:pPr marL="0" indent="0">
              <a:buFont typeface="Arial" pitchFamily="34" charset="0"/>
              <a:buNone/>
            </a:pPr>
            <a:endParaRPr lang="en-US" dirty="0" smtClean="0">
              <a:latin typeface="Lucida Sans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4151376"/>
            <a:ext cx="4727448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08048488:  FF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8D BB 18 FF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0804848E:  FF 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8D 83 18 FF </a:t>
            </a:r>
            <a:r>
              <a:rPr lang="en-US" dirty="0" err="1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08048494:  FF 29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37160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dirty="0" smtClean="0"/>
              <a:t>Code Snippet from __</a:t>
            </a:r>
            <a:r>
              <a:rPr lang="en-US" sz="2400" dirty="0" err="1" smtClean="0"/>
              <a:t>libc_csu_init</a:t>
            </a:r>
            <a:r>
              <a:rPr lang="en-US" sz="2400" dirty="0" smtClean="0"/>
              <a:t> function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993392"/>
            <a:ext cx="4724400" cy="14447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08048484:  E8 33 FE FF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08048489:  8D BB 18 FF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0804848F:  8D 83 18 FF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FF</a:t>
            </a:r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08048495:  29 C7		</a:t>
            </a:r>
          </a:p>
          <a:p>
            <a:pPr marL="0" indent="0">
              <a:buFont typeface="Arial" pitchFamily="34" charset="0"/>
              <a:buNone/>
            </a:pPr>
            <a:endParaRPr lang="en-US" dirty="0" smtClean="0">
              <a:latin typeface="Lucida Sans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3529584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2400" dirty="0" smtClean="0"/>
              <a:t>Unintended Code Snippet from __</a:t>
            </a:r>
            <a:r>
              <a:rPr lang="en-US" sz="2400" dirty="0" err="1" smtClean="0"/>
              <a:t>libc_csu_init</a:t>
            </a:r>
            <a:r>
              <a:rPr lang="en-US" sz="2400" dirty="0" smtClean="0"/>
              <a:t> function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559552" y="1993392"/>
            <a:ext cx="3124200" cy="144475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call &lt;_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init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&gt;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lea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edi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[ebx-e8h]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lea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eax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[ebx-e8h]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Consolas" pitchFamily="49" charset="0"/>
                <a:cs typeface="Consolas" pitchFamily="49" charset="0"/>
              </a:rPr>
              <a:t>sub,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edi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eax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	</a:t>
            </a:r>
          </a:p>
          <a:p>
            <a:pPr marL="0" indent="0">
              <a:buFont typeface="Arial" pitchFamily="34" charset="0"/>
              <a:buNone/>
            </a:pPr>
            <a:endParaRPr lang="en-US" dirty="0" smtClean="0">
              <a:latin typeface="Lucida Sans" pitchFamily="34" charset="0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559552" y="4151376"/>
            <a:ext cx="31242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err="1" smtClean="0">
                <a:latin typeface="Consolas" pitchFamily="49" charset="0"/>
                <a:cs typeface="Consolas" pitchFamily="49" charset="0"/>
              </a:rPr>
              <a:t>dec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[ebp-e745h]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err="1" smtClean="0">
                <a:latin typeface="Consolas" pitchFamily="49" charset="0"/>
                <a:cs typeface="Consolas" pitchFamily="49" charset="0"/>
              </a:rPr>
              <a:t>dec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[ebp-e77dh]</a:t>
            </a:r>
          </a:p>
          <a:p>
            <a:pPr marL="0" indent="0">
              <a:buFont typeface="Arial" pitchFamily="34" charset="0"/>
              <a:buNone/>
            </a:pPr>
            <a:r>
              <a:rPr lang="en-US" dirty="0" err="1" smtClean="0">
                <a:latin typeface="Consolas" pitchFamily="49" charset="0"/>
                <a:cs typeface="Consolas" pitchFamily="49" charset="0"/>
              </a:rPr>
              <a:t>jmp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[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ecx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]	</a:t>
            </a:r>
          </a:p>
          <a:p>
            <a:pPr marL="0" indent="0">
              <a:buFont typeface="Arial" pitchFamily="34" charset="0"/>
              <a:buNone/>
            </a:pPr>
            <a:endParaRPr lang="en-US" dirty="0" smtClean="0">
              <a:latin typeface="Lucida Sans" pitchFamily="34" charset="0"/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457200" y="1993392"/>
            <a:ext cx="4724400" cy="7223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                      FF</a:t>
            </a:r>
          </a:p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200" dirty="0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         8D BB 18 FF </a:t>
            </a:r>
            <a:r>
              <a:rPr lang="en-US" sz="2200" dirty="0" err="1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FF</a:t>
            </a:r>
            <a:endParaRPr lang="en-US" sz="2200" dirty="0" smtClean="0">
              <a:solidFill>
                <a:srgbClr val="CF0072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457200" y="2325624"/>
            <a:ext cx="4724400" cy="7223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                         FF</a:t>
            </a:r>
          </a:p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200" dirty="0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         8D 83 18 FF </a:t>
            </a:r>
            <a:r>
              <a:rPr lang="en-US" sz="2200" dirty="0" err="1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FF</a:t>
            </a:r>
            <a:endParaRPr lang="en-US" sz="2200" dirty="0" smtClean="0">
              <a:solidFill>
                <a:srgbClr val="CF0072"/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2667000"/>
            <a:ext cx="4724400" cy="7223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                         FF</a:t>
            </a:r>
          </a:p>
          <a:p>
            <a:pPr marL="0" indent="0"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sz="2200" dirty="0" smtClean="0">
                <a:solidFill>
                  <a:srgbClr val="CF0072"/>
                </a:solidFill>
                <a:latin typeface="Consolas" pitchFamily="49" charset="0"/>
                <a:cs typeface="Consolas" pitchFamily="49" charset="0"/>
              </a:rPr>
              <a:t>          29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53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96296E-6 L -3.33333E-6 0.2789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3.33333E-6 0.28611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500"/>
                            </p:stCondLst>
                            <p:childTnLst>
                              <p:par>
                                <p:cTn id="6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81481E-6 L -3.33333E-6 0.28078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3000"/>
                            </p:stCondLst>
                            <p:childTnLst>
                              <p:par>
                                <p:cTn id="9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8" grpId="0"/>
      <p:bldP spid="18" grpId="1"/>
      <p:bldP spid="18" grpId="2"/>
      <p:bldP spid="19" grpId="0"/>
      <p:bldP spid="19" grpId="1"/>
      <p:bldP spid="19" grpId="2"/>
      <p:bldP spid="20" grpId="0"/>
      <p:bldP spid="20" grpId="1"/>
      <p:bldP spid="20" grpId="2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Dispatcher Gadgets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Replacement of return for JOP attacks</a:t>
            </a:r>
          </a:p>
          <a:p>
            <a:r>
              <a:rPr lang="en-US" dirty="0" smtClean="0"/>
              <a:t>Advance a register/memory to represent program counter</a:t>
            </a:r>
          </a:p>
          <a:p>
            <a:r>
              <a:rPr lang="en-US" dirty="0" smtClean="0"/>
              <a:t>Dispatcher Gadget Potential (DGP)</a:t>
            </a:r>
          </a:p>
          <a:p>
            <a:pPr lvl="1"/>
            <a:r>
              <a:rPr lang="en-US" dirty="0" smtClean="0"/>
              <a:t>If able to write to the target of indirect jump</a:t>
            </a:r>
          </a:p>
          <a:p>
            <a:pPr lvl="1"/>
            <a:r>
              <a:rPr lang="en-US" dirty="0" smtClean="0"/>
              <a:t>If not, not Turing-complete</a:t>
            </a:r>
          </a:p>
          <a:p>
            <a:r>
              <a:rPr lang="en-US" dirty="0" smtClean="0"/>
              <a:t>Dispatcher Gadget Confirmed (DGC)</a:t>
            </a:r>
          </a:p>
          <a:p>
            <a:pPr lvl="1"/>
            <a:r>
              <a:rPr lang="en-US" dirty="0" smtClean="0"/>
              <a:t>If found a potential dispatcher gadget</a:t>
            </a:r>
          </a:p>
          <a:p>
            <a:pPr lvl="1"/>
            <a:r>
              <a:rPr lang="en-US" dirty="0" smtClean="0"/>
              <a:t>Still a system call is needed for harmful attack </a:t>
            </a:r>
            <a:br>
              <a:rPr lang="en-US" dirty="0" smtClean="0"/>
            </a:br>
            <a:r>
              <a:rPr lang="en-US" dirty="0" smtClean="0"/>
              <a:t>(DGC-SYS)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Dispatcher Gadgets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memory indirect branch</a:t>
            </a:r>
          </a:p>
          <a:p>
            <a:pPr lvl="1"/>
            <a:r>
              <a:rPr lang="en-US" dirty="0" smtClean="0"/>
              <a:t>Find an iterator</a:t>
            </a:r>
          </a:p>
          <a:p>
            <a:r>
              <a:rPr lang="en-US" dirty="0" smtClean="0"/>
              <a:t>If register indirect branch</a:t>
            </a:r>
          </a:p>
          <a:p>
            <a:pPr lvl="1"/>
            <a:r>
              <a:rPr lang="en-US" dirty="0" smtClean="0"/>
              <a:t>Find a loader and an iterator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dirty="0" smtClean="0"/>
              <a:t>/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dirty="0" smtClean="0"/>
              <a:t> etc. loads 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add</a:t>
            </a:r>
            <a:r>
              <a:rPr lang="en-US" dirty="0" smtClean="0"/>
              <a:t>/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sub</a:t>
            </a:r>
            <a:r>
              <a:rPr lang="en-US" dirty="0" smtClean="0"/>
              <a:t>/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lea</a:t>
            </a:r>
            <a:r>
              <a:rPr lang="en-US" dirty="0" smtClean="0"/>
              <a:t>/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pop</a:t>
            </a:r>
            <a:r>
              <a:rPr lang="en-US" dirty="0" smtClean="0"/>
              <a:t> etc. iterates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82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Dispatcher Gadget Examples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24400" y="1370886"/>
            <a:ext cx="2667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Instruction </a:t>
            </a:r>
            <a:r>
              <a:rPr lang="en-US" dirty="0" smtClean="0"/>
              <a:t>Type</a:t>
            </a:r>
          </a:p>
          <a:p>
            <a:endParaRPr lang="en-US" dirty="0"/>
          </a:p>
          <a:p>
            <a:r>
              <a:rPr lang="en-US" dirty="0"/>
              <a:t>loader and iterator</a:t>
            </a:r>
          </a:p>
          <a:p>
            <a:r>
              <a:rPr lang="en-US" dirty="0"/>
              <a:t>register indirect jump</a:t>
            </a:r>
          </a:p>
          <a:p>
            <a:endParaRPr lang="en-US" dirty="0" smtClean="0"/>
          </a:p>
          <a:p>
            <a:r>
              <a:rPr lang="en-US" dirty="0" smtClean="0"/>
              <a:t>iterator</a:t>
            </a:r>
            <a:endParaRPr lang="en-US" dirty="0"/>
          </a:p>
          <a:p>
            <a:r>
              <a:rPr lang="en-US" dirty="0"/>
              <a:t>memory indirect </a:t>
            </a:r>
            <a:r>
              <a:rPr lang="en-US" dirty="0" smtClean="0"/>
              <a:t>jump</a:t>
            </a:r>
          </a:p>
          <a:p>
            <a:endParaRPr lang="en-US" dirty="0"/>
          </a:p>
          <a:p>
            <a:r>
              <a:rPr lang="en-US" dirty="0"/>
              <a:t>iterator</a:t>
            </a:r>
          </a:p>
          <a:p>
            <a:r>
              <a:rPr lang="en-US" dirty="0"/>
              <a:t>loader</a:t>
            </a:r>
          </a:p>
          <a:p>
            <a:r>
              <a:rPr lang="en-US" dirty="0"/>
              <a:t>register indirect </a:t>
            </a:r>
            <a:r>
              <a:rPr lang="en-US" dirty="0" smtClean="0"/>
              <a:t>jump</a:t>
            </a:r>
          </a:p>
          <a:p>
            <a:endParaRPr lang="en-US" dirty="0"/>
          </a:p>
          <a:p>
            <a:r>
              <a:rPr lang="en-US" dirty="0"/>
              <a:t>iterator</a:t>
            </a:r>
          </a:p>
          <a:p>
            <a:r>
              <a:rPr lang="en-US" dirty="0"/>
              <a:t>conveyor</a:t>
            </a:r>
          </a:p>
          <a:p>
            <a:r>
              <a:rPr lang="en-US" dirty="0"/>
              <a:t>conveyor</a:t>
            </a:r>
          </a:p>
          <a:p>
            <a:r>
              <a:rPr lang="en-US" dirty="0"/>
              <a:t>memory indirect </a:t>
            </a:r>
            <a:r>
              <a:rPr lang="en-US" dirty="0" smtClean="0"/>
              <a:t>jump</a:t>
            </a:r>
          </a:p>
        </p:txBody>
      </p:sp>
      <p:sp>
        <p:nvSpPr>
          <p:cNvPr id="6" name="Rectangle 5"/>
          <p:cNvSpPr/>
          <p:nvPr/>
        </p:nvSpPr>
        <p:spPr>
          <a:xfrm>
            <a:off x="1981200" y="1370886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Dispatcher </a:t>
            </a:r>
            <a:r>
              <a:rPr lang="en-US" dirty="0" smtClean="0"/>
              <a:t>Gadget</a:t>
            </a:r>
          </a:p>
          <a:p>
            <a:endParaRPr lang="en-US" dirty="0"/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pop r1</a:t>
            </a: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jmp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r1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add r1, r2</a:t>
            </a: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jmp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[r1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]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lea r1, [r1 + r2]</a:t>
            </a: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mov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r3, [r1]</a:t>
            </a: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jmp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r3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  <a:p>
            <a:r>
              <a:rPr lang="en-US" dirty="0">
                <a:latin typeface="Consolas" pitchFamily="49" charset="0"/>
                <a:cs typeface="Consolas" pitchFamily="49" charset="0"/>
              </a:rPr>
              <a:t>sub r1, 4</a:t>
            </a: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mov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r2, [r1]</a:t>
            </a: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mov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r3, r2</a:t>
            </a:r>
          </a:p>
          <a:p>
            <a:r>
              <a:rPr lang="en-US" dirty="0" err="1">
                <a:latin typeface="Consolas" pitchFamily="49" charset="0"/>
                <a:cs typeface="Consolas" pitchFamily="49" charset="0"/>
              </a:rPr>
              <a:t>jmp</a:t>
            </a:r>
            <a:r>
              <a:rPr lang="en-US" dirty="0">
                <a:latin typeface="Consolas" pitchFamily="49" charset="0"/>
                <a:cs typeface="Consolas" pitchFamily="49" charset="0"/>
              </a:rPr>
              <a:t> [r3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]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1524000" y="1828443"/>
            <a:ext cx="64008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524000" y="2666643"/>
            <a:ext cx="64008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524000" y="3504843"/>
            <a:ext cx="64008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1524000" y="4571643"/>
            <a:ext cx="64008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1524000" y="5918647"/>
            <a:ext cx="64008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83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Unintended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Mostly garbage instructions</a:t>
            </a:r>
          </a:p>
          <a:p>
            <a:r>
              <a:rPr lang="en-US" dirty="0" smtClean="0"/>
              <a:t>Usually more side effects than intentional</a:t>
            </a:r>
          </a:p>
          <a:p>
            <a:endParaRPr lang="en-US" dirty="0" smtClean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7217312"/>
              </p:ext>
            </p:extLst>
          </p:nvPr>
        </p:nvGraphicFramePr>
        <p:xfrm>
          <a:off x="1447800" y="2895599"/>
          <a:ext cx="6059424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22998" y="3075801"/>
            <a:ext cx="5774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24689</a:t>
            </a:r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2244345" y="3075801"/>
            <a:ext cx="4988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4925</a:t>
            </a:r>
            <a:endParaRPr lang="en-US" sz="1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52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Gadget Length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Long gadget means more intermediate instructions</a:t>
            </a:r>
          </a:p>
          <a:p>
            <a:endParaRPr lang="en-US" dirty="0" smtClean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8444094"/>
              </p:ext>
            </p:extLst>
          </p:nvPr>
        </p:nvGraphicFramePr>
        <p:xfrm>
          <a:off x="1638300" y="2590800"/>
          <a:ext cx="58674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0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 smtClean="0"/>
              <a:t>Existing </a:t>
            </a:r>
            <a:r>
              <a:rPr lang="en-US" sz="3200" b="1" dirty="0" smtClean="0"/>
              <a:t>Protection </a:t>
            </a:r>
            <a:r>
              <a:rPr lang="en-US" sz="3200" b="1" dirty="0" smtClean="0"/>
              <a:t>from Code </a:t>
            </a:r>
            <a:r>
              <a:rPr lang="en-US" sz="3200" b="1" dirty="0" smtClean="0"/>
              <a:t>Injection Attacks: </a:t>
            </a: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smtClean="0"/>
              <a:t>No </a:t>
            </a:r>
            <a:r>
              <a:rPr lang="en-US" sz="3200" b="1" dirty="0" smtClean="0"/>
              <a:t>Execute Bit (NX)</a:t>
            </a:r>
            <a:endParaRPr lang="tr-TR" sz="3200" b="1" dirty="0"/>
          </a:p>
        </p:txBody>
      </p:sp>
      <p:sp>
        <p:nvSpPr>
          <p:cNvPr id="7" name="Rectangle 6"/>
          <p:cNvSpPr/>
          <p:nvPr/>
        </p:nvSpPr>
        <p:spPr>
          <a:xfrm>
            <a:off x="6248400" y="1453896"/>
            <a:ext cx="1905000" cy="4636008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8153400" y="1435608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248400" y="4267200"/>
            <a:ext cx="1905000" cy="990600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6" name="TextBox 25"/>
          <p:cNvSpPr txBox="1"/>
          <p:nvPr/>
        </p:nvSpPr>
        <p:spPr>
          <a:xfrm>
            <a:off x="8394192" y="1271016"/>
            <a:ext cx="822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onsolas" pitchFamily="49" charset="0"/>
                <a:cs typeface="Consolas" pitchFamily="49" charset="0"/>
              </a:rPr>
              <a:t>0x0000</a:t>
            </a:r>
            <a:endParaRPr lang="tr-TR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8153400" y="6081305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366760" y="5915799"/>
            <a:ext cx="822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onsolas" pitchFamily="49" charset="0"/>
                <a:cs typeface="Consolas" pitchFamily="49" charset="0"/>
              </a:rPr>
              <a:t>0xFFFF</a:t>
            </a:r>
            <a:endParaRPr lang="tr-TR" sz="14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352800" y="2590800"/>
            <a:ext cx="2259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latin typeface="Arial" pitchFamily="34" charset="0"/>
                <a:cs typeface="Arial" pitchFamily="34" charset="0"/>
              </a:rPr>
              <a:t>WRITABLE</a:t>
            </a:r>
          </a:p>
          <a:p>
            <a:pPr algn="r"/>
            <a:r>
              <a:rPr lang="en-US" dirty="0" smtClean="0">
                <a:latin typeface="Arial" pitchFamily="34" charset="0"/>
                <a:cs typeface="Arial" pitchFamily="34" charset="0"/>
              </a:rPr>
              <a:t>NOT EXECUTABLE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248400" y="2209801"/>
            <a:ext cx="1905000" cy="2057399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42" name="Rectangle 41"/>
          <p:cNvSpPr/>
          <p:nvPr/>
        </p:nvSpPr>
        <p:spPr>
          <a:xfrm>
            <a:off x="6248400" y="2209801"/>
            <a:ext cx="1905000" cy="2298382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</a:t>
            </a:r>
          </a:p>
          <a:p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lea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ebx, </a:t>
            </a:r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esp</a:t>
            </a:r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+8]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ov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int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0x80</a:t>
            </a:r>
          </a:p>
          <a:p>
            <a:pPr algn="ctr"/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48400" y="3997970"/>
            <a:ext cx="1905000" cy="264468"/>
          </a:xfrm>
          <a:prstGeom prst="rect">
            <a:avLst/>
          </a:prstGeom>
          <a:solidFill>
            <a:srgbClr val="C00000">
              <a:alpha val="2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malicious return</a:t>
            </a:r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Freeform 61"/>
          <p:cNvSpPr/>
          <p:nvPr/>
        </p:nvSpPr>
        <p:spPr>
          <a:xfrm flipH="1" flipV="1">
            <a:off x="8153395" y="2362200"/>
            <a:ext cx="483393" cy="1772764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Brace 10"/>
          <p:cNvSpPr/>
          <p:nvPr/>
        </p:nvSpPr>
        <p:spPr>
          <a:xfrm>
            <a:off x="5638800" y="1752600"/>
            <a:ext cx="533400" cy="3826034"/>
          </a:xfrm>
          <a:prstGeom prst="leftBrace">
            <a:avLst>
              <a:gd name="adj1" fmla="val 56135"/>
              <a:gd name="adj2" fmla="val 32076"/>
            </a:avLst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Arial" pitchFamily="34" charset="0"/>
              </a:rPr>
              <a:t>Mark memory pages as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Either WRITABLE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Or EXECUTABLE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But not </a:t>
            </a:r>
            <a:r>
              <a:rPr lang="en-US" sz="1800" dirty="0" smtClean="0">
                <a:latin typeface="Arial" pitchFamily="34" charset="0"/>
              </a:rPr>
              <a:t>both</a:t>
            </a:r>
          </a:p>
          <a:p>
            <a:endParaRPr lang="en-US" sz="2000" dirty="0" smtClean="0">
              <a:latin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</a:rPr>
              <a:t>Standard technique in current processors and operating systems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Intel XD bit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AMD XN bit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Windows DEP</a:t>
            </a:r>
          </a:p>
          <a:p>
            <a:pPr lvl="1"/>
            <a:r>
              <a:rPr lang="en-US" sz="1800" dirty="0" smtClean="0">
                <a:latin typeface="Arial" pitchFamily="34" charset="0"/>
              </a:rPr>
              <a:t>Linux </a:t>
            </a:r>
            <a:r>
              <a:rPr lang="en-US" sz="1800" dirty="0" err="1" smtClean="0">
                <a:latin typeface="Arial" pitchFamily="34" charset="0"/>
              </a:rPr>
              <a:t>PaX</a:t>
            </a:r>
            <a:endParaRPr lang="en-US" sz="1800" dirty="0">
              <a:latin typeface="Arial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4</a:t>
            </a:fld>
            <a:endParaRPr lang="en-US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8268425" y="5354499"/>
            <a:ext cx="1" cy="436701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8305800" y="5282625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Stack </a:t>
            </a:r>
            <a:br>
              <a:rPr lang="en-US" sz="1600" dirty="0" smtClean="0">
                <a:latin typeface="Arial" pitchFamily="34" charset="0"/>
                <a:cs typeface="Arial" pitchFamily="34" charset="0"/>
              </a:rPr>
            </a:br>
            <a:r>
              <a:rPr lang="en-US" sz="1600" dirty="0" smtClean="0">
                <a:latin typeface="Arial" pitchFamily="34" charset="0"/>
                <a:cs typeface="Arial" pitchFamily="34" charset="0"/>
              </a:rPr>
              <a:t>growth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5350429"/>
      </p:ext>
    </p:extLst>
  </p:cSld>
  <p:clrMapOvr>
    <a:masterClrMapping/>
  </p:clrMapOvr>
  <p:transition advTm="173722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0" y="0"/>
            <a:ext cx="9296400" cy="94456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Next Frontier: Code Reuse Attacks (CRAs)</a:t>
            </a:r>
            <a:endParaRPr lang="en-US" sz="3200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u="sng" dirty="0" smtClean="0">
                <a:latin typeface="Arial" pitchFamily="34" charset="0"/>
              </a:rPr>
              <a:t>Key Idea:</a:t>
            </a:r>
            <a:r>
              <a:rPr lang="en-US" sz="2800" dirty="0">
                <a:latin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</a:rPr>
              <a:t>Reuse existing library code instead of </a:t>
            </a:r>
            <a:r>
              <a:rPr lang="en-US" sz="2800" dirty="0" smtClean="0">
                <a:latin typeface="Arial" pitchFamily="34" charset="0"/>
              </a:rPr>
              <a:t>code injection</a:t>
            </a:r>
          </a:p>
          <a:p>
            <a:endParaRPr lang="en-US" sz="2800" dirty="0" smtClean="0">
              <a:latin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</a:rPr>
              <a:t>CRA timeline</a:t>
            </a:r>
          </a:p>
          <a:p>
            <a:pPr lvl="1"/>
            <a:r>
              <a:rPr lang="en-US" sz="2400" dirty="0" smtClean="0">
                <a:latin typeface="Arial" pitchFamily="34" charset="0"/>
              </a:rPr>
              <a:t>Return-into-</a:t>
            </a:r>
            <a:r>
              <a:rPr lang="en-US" sz="2400" dirty="0" err="1" smtClean="0">
                <a:latin typeface="Arial" pitchFamily="34" charset="0"/>
              </a:rPr>
              <a:t>libc</a:t>
            </a:r>
            <a:r>
              <a:rPr lang="en-US" sz="2400" dirty="0" smtClean="0">
                <a:latin typeface="Arial" pitchFamily="34" charset="0"/>
              </a:rPr>
              <a:t> attack </a:t>
            </a:r>
            <a:r>
              <a:rPr lang="en-US" sz="2400" dirty="0" smtClean="0">
                <a:latin typeface="Arial" pitchFamily="34" charset="0"/>
              </a:rPr>
              <a:t>(1997)</a:t>
            </a:r>
            <a:endParaRPr lang="en-US" sz="2400" dirty="0" smtClean="0">
              <a:solidFill>
                <a:srgbClr val="FF0000"/>
              </a:solidFill>
              <a:latin typeface="Arial" pitchFamily="34" charset="0"/>
            </a:endParaRPr>
          </a:p>
          <a:p>
            <a:pPr lvl="1"/>
            <a:r>
              <a:rPr lang="en-US" sz="2400" dirty="0" smtClean="0">
                <a:latin typeface="Arial" pitchFamily="34" charset="0"/>
              </a:rPr>
              <a:t>Return Oriented Programming (2007)</a:t>
            </a:r>
          </a:p>
          <a:p>
            <a:pPr lvl="1"/>
            <a:r>
              <a:rPr lang="en-US" sz="2400" dirty="0" smtClean="0">
                <a:latin typeface="Arial" pitchFamily="34" charset="0"/>
              </a:rPr>
              <a:t>Jump Oriented Programming (2010</a:t>
            </a:r>
            <a:r>
              <a:rPr lang="en-US" sz="2400" dirty="0" smtClean="0">
                <a:latin typeface="Arial" pitchFamily="34" charset="0"/>
              </a:rPr>
              <a:t>)</a:t>
            </a:r>
          </a:p>
          <a:p>
            <a:pPr lvl="1"/>
            <a:endParaRPr lang="en-US" sz="2400" dirty="0" smtClean="0">
              <a:latin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</a:rPr>
              <a:t>All bypass NX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04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</a:rPr>
              <a:t>Return Oriented Programming (ROP)</a:t>
            </a:r>
            <a:endParaRPr lang="tr-TR" sz="3200" b="1" dirty="0">
              <a:latin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48400" y="1453896"/>
            <a:ext cx="1905000" cy="4636008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3774755" y="1460906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248400" y="4267200"/>
            <a:ext cx="1905000" cy="990600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003355" y="1323201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0x0000</a:t>
            </a:r>
            <a:endParaRPr lang="tr-TR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8229600" y="6081305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458200" y="5943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0xFFFF</a:t>
            </a:r>
            <a:endParaRPr lang="tr-TR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5400000" flipH="1" flipV="1">
            <a:off x="8244840" y="5715000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381206" y="5481935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Arial" pitchFamily="34" charset="0"/>
                <a:cs typeface="Arial" pitchFamily="34" charset="0"/>
              </a:rPr>
              <a:t>Stack 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Arial" pitchFamily="34" charset="0"/>
                <a:cs typeface="Arial" pitchFamily="34" charset="0"/>
              </a:rPr>
              <a:t>growth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76800" y="453166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Stack frame for 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main()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953000" y="5257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953000" y="42672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793555" y="1453896"/>
            <a:ext cx="1905000" cy="4636008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7" name="Straight Connector 56"/>
          <p:cNvCxnSpPr/>
          <p:nvPr/>
        </p:nvCxnSpPr>
        <p:spPr>
          <a:xfrm>
            <a:off x="3698546" y="1453896"/>
            <a:ext cx="10" cy="4628997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793555" y="1457325"/>
            <a:ext cx="0" cy="4640164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706880" y="6096000"/>
            <a:ext cx="2103120" cy="0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6197600" y="1457325"/>
            <a:ext cx="2103120" cy="0"/>
          </a:xfrm>
          <a:prstGeom prst="line">
            <a:avLst/>
          </a:prstGeom>
          <a:ln w="3810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98155" y="57150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498155" y="15240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876800" y="300766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Stack frame for </a:t>
            </a:r>
            <a:br>
              <a:rPr lang="en-US" sz="1200" dirty="0" smtClean="0">
                <a:latin typeface="Arial" pitchFamily="34" charset="0"/>
                <a:cs typeface="Arial" pitchFamily="34" charset="0"/>
              </a:rPr>
            </a:b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vulnerable()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4953000" y="2209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248400" y="2209801"/>
            <a:ext cx="1905000" cy="2057399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/>
          </a:p>
        </p:txBody>
      </p:sp>
      <p:sp>
        <p:nvSpPr>
          <p:cNvPr id="75" name="Rectangle 74"/>
          <p:cNvSpPr/>
          <p:nvPr/>
        </p:nvSpPr>
        <p:spPr>
          <a:xfrm>
            <a:off x="6248400" y="2209798"/>
            <a:ext cx="1905000" cy="2999232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 anchorCtr="0"/>
          <a:lstStyle/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&lt;B&gt;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&lt;D&gt;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&lt;C&gt;</a:t>
            </a:r>
            <a:endParaRPr lang="en-US" sz="14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algn="ctr"/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248400" y="2209801"/>
            <a:ext cx="1905000" cy="2298382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ecx</a:t>
            </a:r>
          </a:p>
          <a:p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lea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ebx, </a:t>
            </a:r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[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esp</a:t>
            </a:r>
            <a:r>
              <a:rPr lang="en-US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+8] </a:t>
            </a:r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m</a:t>
            </a:r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ov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int </a:t>
            </a:r>
            <a:r>
              <a:rPr lang="tr-TR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0x80</a:t>
            </a:r>
          </a:p>
          <a:p>
            <a:pPr algn="ctr"/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248400" y="3997970"/>
            <a:ext cx="1905000" cy="264468"/>
          </a:xfrm>
          <a:prstGeom prst="rect">
            <a:avLst/>
          </a:prstGeom>
          <a:solidFill>
            <a:srgbClr val="C00000">
              <a:alpha val="2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malicious return</a:t>
            </a:r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Freeform 73"/>
          <p:cNvSpPr/>
          <p:nvPr/>
        </p:nvSpPr>
        <p:spPr>
          <a:xfrm flipH="1" flipV="1">
            <a:off x="8153395" y="2362200"/>
            <a:ext cx="483393" cy="1772764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249572" y="2209800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xor 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ecx, ecx</a:t>
            </a:r>
          </a:p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ret</a:t>
            </a:r>
            <a:endParaRPr lang="tr-TR" sz="1000" b="1" dirty="0"/>
          </a:p>
        </p:txBody>
      </p:sp>
      <p:sp>
        <p:nvSpPr>
          <p:cNvPr id="49" name="Rectangle 48"/>
          <p:cNvSpPr/>
          <p:nvPr/>
        </p:nvSpPr>
        <p:spPr>
          <a:xfrm>
            <a:off x="6249572" y="2819400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>
                <a:latin typeface="Consolas" pitchFamily="49" charset="0"/>
                <a:cs typeface="Consolas" pitchFamily="49" charset="0"/>
              </a:rPr>
              <a:t>lea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 ebx, </a:t>
            </a:r>
            <a:r>
              <a:rPr lang="en-US" sz="1000" b="1" dirty="0">
                <a:latin typeface="Consolas" pitchFamily="49" charset="0"/>
                <a:cs typeface="Consolas" pitchFamily="49" charset="0"/>
              </a:rPr>
              <a:t>[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esp</a:t>
            </a:r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+8]</a:t>
            </a:r>
          </a:p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ret</a:t>
            </a:r>
            <a:endParaRPr lang="tr-TR" sz="1000" b="1" dirty="0"/>
          </a:p>
        </p:txBody>
      </p:sp>
      <p:sp>
        <p:nvSpPr>
          <p:cNvPr id="46" name="Rectangle 45"/>
          <p:cNvSpPr/>
          <p:nvPr/>
        </p:nvSpPr>
        <p:spPr>
          <a:xfrm>
            <a:off x="6249572" y="3121152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m</a:t>
            </a:r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ov </a:t>
            </a:r>
            <a:r>
              <a:rPr lang="tr-TR" sz="1000" b="1" dirty="0">
                <a:latin typeface="Consolas" pitchFamily="49" charset="0"/>
                <a:cs typeface="Consolas" pitchFamily="49" charset="0"/>
              </a:rPr>
              <a:t>al, 11</a:t>
            </a:r>
          </a:p>
          <a:p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int 0x80</a:t>
            </a:r>
            <a:endParaRPr lang="tr-TR" sz="1000" b="1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49572" y="2514600"/>
            <a:ext cx="1905000" cy="301752"/>
          </a:xfrm>
          <a:prstGeom prst="rect">
            <a:avLst/>
          </a:prstGeom>
          <a:solidFill>
            <a:srgbClr val="C00000">
              <a:alpha val="25098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0" bIns="0" rtlCol="0" anchor="t" anchorCtr="0"/>
          <a:lstStyle/>
          <a:p>
            <a:r>
              <a:rPr lang="tr-TR" sz="1000" b="1" dirty="0">
                <a:latin typeface="Consolas" pitchFamily="49" charset="0"/>
                <a:cs typeface="Consolas" pitchFamily="49" charset="0"/>
              </a:rPr>
              <a:t>mul </a:t>
            </a:r>
            <a:r>
              <a:rPr lang="tr-TR" sz="1000" b="1" dirty="0" smtClean="0">
                <a:latin typeface="Consolas" pitchFamily="49" charset="0"/>
                <a:cs typeface="Consolas" pitchFamily="49" charset="0"/>
              </a:rPr>
              <a:t>ecx </a:t>
            </a:r>
            <a:endParaRPr lang="en-US" sz="1000" b="1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1000" b="1" dirty="0" smtClean="0">
                <a:latin typeface="Consolas" pitchFamily="49" charset="0"/>
                <a:cs typeface="Consolas" pitchFamily="49" charset="0"/>
              </a:rPr>
              <a:t>ret</a:t>
            </a:r>
            <a:endParaRPr lang="tr-TR" sz="1000" b="1" dirty="0"/>
          </a:p>
        </p:txBody>
      </p:sp>
      <p:sp>
        <p:nvSpPr>
          <p:cNvPr id="76" name="Rectangle 75"/>
          <p:cNvSpPr/>
          <p:nvPr/>
        </p:nvSpPr>
        <p:spPr>
          <a:xfrm>
            <a:off x="6248400" y="4002732"/>
            <a:ext cx="1905000" cy="264468"/>
          </a:xfrm>
          <a:prstGeom prst="rect">
            <a:avLst/>
          </a:prstGeom>
          <a:solidFill>
            <a:srgbClr val="C00000">
              <a:alpha val="2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onsolas" pitchFamily="49" charset="0"/>
                <a:cs typeface="Consolas" pitchFamily="49" charset="0"/>
              </a:rPr>
              <a:t>&lt;A&gt;</a:t>
            </a:r>
            <a:endParaRPr lang="tr-TR" sz="1400" b="1" dirty="0">
              <a:solidFill>
                <a:schemeClr val="accent1">
                  <a:lumMod val="20000"/>
                  <a:lumOff val="80000"/>
                </a:schemeClr>
              </a:solidFill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3710940" y="1676400"/>
            <a:ext cx="2537460" cy="2453804"/>
          </a:xfrm>
          <a:custGeom>
            <a:avLst/>
            <a:gdLst>
              <a:gd name="connsiteX0" fmla="*/ 4450080 w 4450080"/>
              <a:gd name="connsiteY0" fmla="*/ 2385060 h 2385060"/>
              <a:gd name="connsiteX1" fmla="*/ 0 w 4450080"/>
              <a:gd name="connsiteY1" fmla="*/ 0 h 2385060"/>
              <a:gd name="connsiteX0" fmla="*/ 4450080 w 4450080"/>
              <a:gd name="connsiteY0" fmla="*/ 2385060 h 2385060"/>
              <a:gd name="connsiteX1" fmla="*/ 1897632 w 4450080"/>
              <a:gd name="connsiteY1" fmla="*/ 450990 h 2385060"/>
              <a:gd name="connsiteX2" fmla="*/ 0 w 4450080"/>
              <a:gd name="connsiteY2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897632 w 4450080"/>
              <a:gd name="connsiteY2" fmla="*/ 450990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0080" h="2385060">
                <a:moveTo>
                  <a:pt x="4450080" y="2385060"/>
                </a:moveTo>
                <a:cubicBezTo>
                  <a:pt x="4209535" y="2199031"/>
                  <a:pt x="2777402" y="2065153"/>
                  <a:pt x="2351994" y="1742808"/>
                </a:cubicBezTo>
                <a:cubicBezTo>
                  <a:pt x="1926586" y="1420463"/>
                  <a:pt x="2572494" y="822992"/>
                  <a:pt x="1977813" y="481565"/>
                </a:cubicBezTo>
                <a:cubicBezTo>
                  <a:pt x="1438815" y="183452"/>
                  <a:pt x="659271" y="160522"/>
                  <a:pt x="0" y="0"/>
                </a:cubicBezTo>
              </a:path>
            </a:pathLst>
          </a:custGeom>
          <a:noFill/>
          <a:ln>
            <a:solidFill>
              <a:srgbClr val="C00000"/>
            </a:solidFill>
            <a:headEnd type="none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Freeform 77"/>
          <p:cNvSpPr/>
          <p:nvPr/>
        </p:nvSpPr>
        <p:spPr>
          <a:xfrm flipH="1" flipV="1">
            <a:off x="3710937" y="3291744"/>
            <a:ext cx="2523584" cy="1092862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  <a:gd name="connsiteX0" fmla="*/ 2691574 w 2691574"/>
              <a:gd name="connsiteY0" fmla="*/ 1321480 h 1321480"/>
              <a:gd name="connsiteX1" fmla="*/ 2292477 w 2691574"/>
              <a:gd name="connsiteY1" fmla="*/ 1081452 h 1321480"/>
              <a:gd name="connsiteX2" fmla="*/ 2167699 w 2691574"/>
              <a:gd name="connsiteY2" fmla="*/ 599486 h 1321480"/>
              <a:gd name="connsiteX3" fmla="*/ 2350579 w 2691574"/>
              <a:gd name="connsiteY3" fmla="*/ 102282 h 1321480"/>
              <a:gd name="connsiteX4" fmla="*/ 2834 w 2691574"/>
              <a:gd name="connsiteY4" fmla="*/ 961 h 1321480"/>
              <a:gd name="connsiteX0" fmla="*/ 2694331 w 2694331"/>
              <a:gd name="connsiteY0" fmla="*/ 1320548 h 1320548"/>
              <a:gd name="connsiteX1" fmla="*/ 2295234 w 2694331"/>
              <a:gd name="connsiteY1" fmla="*/ 1080520 h 1320548"/>
              <a:gd name="connsiteX2" fmla="*/ 2170456 w 2694331"/>
              <a:gd name="connsiteY2" fmla="*/ 598554 h 1320548"/>
              <a:gd name="connsiteX3" fmla="*/ 1072376 w 2694331"/>
              <a:gd name="connsiteY3" fmla="*/ 264373 h 1320548"/>
              <a:gd name="connsiteX4" fmla="*/ 5591 w 2694331"/>
              <a:gd name="connsiteY4" fmla="*/ 29 h 1320548"/>
              <a:gd name="connsiteX0" fmla="*/ 2694331 w 2694331"/>
              <a:gd name="connsiteY0" fmla="*/ 1320548 h 1320548"/>
              <a:gd name="connsiteX1" fmla="*/ 2295234 w 2694331"/>
              <a:gd name="connsiteY1" fmla="*/ 1080520 h 1320548"/>
              <a:gd name="connsiteX2" fmla="*/ 2170456 w 2694331"/>
              <a:gd name="connsiteY2" fmla="*/ 598554 h 1320548"/>
              <a:gd name="connsiteX3" fmla="*/ 1072376 w 2694331"/>
              <a:gd name="connsiteY3" fmla="*/ 264373 h 1320548"/>
              <a:gd name="connsiteX4" fmla="*/ 5591 w 2694331"/>
              <a:gd name="connsiteY4" fmla="*/ 29 h 1320548"/>
              <a:gd name="connsiteX0" fmla="*/ 2688740 w 2688740"/>
              <a:gd name="connsiteY0" fmla="*/ 1320519 h 1320519"/>
              <a:gd name="connsiteX1" fmla="*/ 2289643 w 2688740"/>
              <a:gd name="connsiteY1" fmla="*/ 1080491 h 1320519"/>
              <a:gd name="connsiteX2" fmla="*/ 2164865 w 2688740"/>
              <a:gd name="connsiteY2" fmla="*/ 598525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2289643 w 2688740"/>
              <a:gd name="connsiteY1" fmla="*/ 1080491 h 1320519"/>
              <a:gd name="connsiteX2" fmla="*/ 1532133 w 2688740"/>
              <a:gd name="connsiteY2" fmla="*/ 717881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2289643 w 2688740"/>
              <a:gd name="connsiteY1" fmla="*/ 1080491 h 1320519"/>
              <a:gd name="connsiteX2" fmla="*/ 1532133 w 2688740"/>
              <a:gd name="connsiteY2" fmla="*/ 717881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2289643 w 2688740"/>
              <a:gd name="connsiteY1" fmla="*/ 1080491 h 1320519"/>
              <a:gd name="connsiteX2" fmla="*/ 1227390 w 2688740"/>
              <a:gd name="connsiteY2" fmla="*/ 30741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2289643 w 2688740"/>
              <a:gd name="connsiteY1" fmla="*/ 1080491 h 1320519"/>
              <a:gd name="connsiteX2" fmla="*/ 1227390 w 2688740"/>
              <a:gd name="connsiteY2" fmla="*/ 30741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2289643 w 2688740"/>
              <a:gd name="connsiteY1" fmla="*/ 1080491 h 1320519"/>
              <a:gd name="connsiteX2" fmla="*/ 1227390 w 2688740"/>
              <a:gd name="connsiteY2" fmla="*/ 30741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20754 w 2688740"/>
              <a:gd name="connsiteY1" fmla="*/ 1121247 h 1320519"/>
              <a:gd name="connsiteX2" fmla="*/ 1227390 w 2688740"/>
              <a:gd name="connsiteY2" fmla="*/ 30741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20754 w 2688740"/>
              <a:gd name="connsiteY1" fmla="*/ 1121247 h 1320519"/>
              <a:gd name="connsiteX2" fmla="*/ 1222225 w 2688740"/>
              <a:gd name="connsiteY2" fmla="*/ 353990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20754 w 2688740"/>
              <a:gd name="connsiteY1" fmla="*/ 1121247 h 1320519"/>
              <a:gd name="connsiteX2" fmla="*/ 1170573 w 2688740"/>
              <a:gd name="connsiteY2" fmla="*/ 38601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49163 w 2688740"/>
              <a:gd name="connsiteY1" fmla="*/ 1115425 h 1320519"/>
              <a:gd name="connsiteX2" fmla="*/ 1170573 w 2688740"/>
              <a:gd name="connsiteY2" fmla="*/ 38601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49163 w 2688740"/>
              <a:gd name="connsiteY1" fmla="*/ 1115425 h 1320519"/>
              <a:gd name="connsiteX2" fmla="*/ 936419 w 2688740"/>
              <a:gd name="connsiteY2" fmla="*/ 30838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49163 w 2688740"/>
              <a:gd name="connsiteY1" fmla="*/ 1115425 h 1320519"/>
              <a:gd name="connsiteX2" fmla="*/ 936419 w 2688740"/>
              <a:gd name="connsiteY2" fmla="*/ 308382 h 1320519"/>
              <a:gd name="connsiteX3" fmla="*/ 0 w 2688740"/>
              <a:gd name="connsiteY3" fmla="*/ 0 h 1320519"/>
              <a:gd name="connsiteX0" fmla="*/ 2688740 w 2688740"/>
              <a:gd name="connsiteY0" fmla="*/ 1320519 h 1320519"/>
              <a:gd name="connsiteX1" fmla="*/ 1649163 w 2688740"/>
              <a:gd name="connsiteY1" fmla="*/ 1115425 h 1320519"/>
              <a:gd name="connsiteX2" fmla="*/ 936419 w 2688740"/>
              <a:gd name="connsiteY2" fmla="*/ 308382 h 1320519"/>
              <a:gd name="connsiteX3" fmla="*/ 0 w 2688740"/>
              <a:gd name="connsiteY3" fmla="*/ 0 h 1320519"/>
              <a:gd name="connsiteX0" fmla="*/ 2688740 w 2688740"/>
              <a:gd name="connsiteY0" fmla="*/ 1382623 h 1382623"/>
              <a:gd name="connsiteX1" fmla="*/ 1649163 w 2688740"/>
              <a:gd name="connsiteY1" fmla="*/ 1177529 h 1382623"/>
              <a:gd name="connsiteX2" fmla="*/ 936419 w 2688740"/>
              <a:gd name="connsiteY2" fmla="*/ 370486 h 1382623"/>
              <a:gd name="connsiteX3" fmla="*/ 0 w 2688740"/>
              <a:gd name="connsiteY3" fmla="*/ 0 h 1382623"/>
              <a:gd name="connsiteX0" fmla="*/ 2736948 w 2736948"/>
              <a:gd name="connsiteY0" fmla="*/ 1336045 h 1336045"/>
              <a:gd name="connsiteX1" fmla="*/ 1697371 w 2736948"/>
              <a:gd name="connsiteY1" fmla="*/ 1130951 h 1336045"/>
              <a:gd name="connsiteX2" fmla="*/ 984627 w 2736948"/>
              <a:gd name="connsiteY2" fmla="*/ 323908 h 1336045"/>
              <a:gd name="connsiteX3" fmla="*/ 0 w 2736948"/>
              <a:gd name="connsiteY3" fmla="*/ 0 h 1336045"/>
              <a:gd name="connsiteX0" fmla="*/ 2736948 w 2736948"/>
              <a:gd name="connsiteY0" fmla="*/ 1336045 h 1336045"/>
              <a:gd name="connsiteX1" fmla="*/ 1697371 w 2736948"/>
              <a:gd name="connsiteY1" fmla="*/ 1130951 h 1336045"/>
              <a:gd name="connsiteX2" fmla="*/ 984627 w 2736948"/>
              <a:gd name="connsiteY2" fmla="*/ 323908 h 1336045"/>
              <a:gd name="connsiteX3" fmla="*/ 0 w 2736948"/>
              <a:gd name="connsiteY3" fmla="*/ 0 h 1336045"/>
              <a:gd name="connsiteX0" fmla="*/ 2736948 w 2736948"/>
              <a:gd name="connsiteY0" fmla="*/ 1336045 h 1336045"/>
              <a:gd name="connsiteX1" fmla="*/ 1697371 w 2736948"/>
              <a:gd name="connsiteY1" fmla="*/ 1130951 h 1336045"/>
              <a:gd name="connsiteX2" fmla="*/ 984627 w 2736948"/>
              <a:gd name="connsiteY2" fmla="*/ 323908 h 1336045"/>
              <a:gd name="connsiteX3" fmla="*/ 0 w 2736948"/>
              <a:gd name="connsiteY3" fmla="*/ 0 h 1336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36948" h="1336045">
                <a:moveTo>
                  <a:pt x="2736948" y="1336045"/>
                </a:moveTo>
                <a:cubicBezTo>
                  <a:pt x="2684561" y="1329695"/>
                  <a:pt x="1989425" y="1299641"/>
                  <a:pt x="1697371" y="1130951"/>
                </a:cubicBezTo>
                <a:cubicBezTo>
                  <a:pt x="1405317" y="962261"/>
                  <a:pt x="1257287" y="540162"/>
                  <a:pt x="984627" y="323908"/>
                </a:cubicBezTo>
                <a:cubicBezTo>
                  <a:pt x="735592" y="94337"/>
                  <a:pt x="533656" y="8248"/>
                  <a:pt x="0" y="0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Freeform 79"/>
          <p:cNvSpPr/>
          <p:nvPr/>
        </p:nvSpPr>
        <p:spPr>
          <a:xfrm flipH="1">
            <a:off x="3710934" y="3385368"/>
            <a:ext cx="483393" cy="1536192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 80"/>
          <p:cNvSpPr/>
          <p:nvPr/>
        </p:nvSpPr>
        <p:spPr>
          <a:xfrm flipH="1" flipV="1">
            <a:off x="3698546" y="4108936"/>
            <a:ext cx="483393" cy="914400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C00000"/>
            </a:solidFill>
            <a:headEnd type="triangle" w="lg" len="lg"/>
            <a:tailEnd type="none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Arrow Connector 81"/>
          <p:cNvCxnSpPr/>
          <p:nvPr/>
        </p:nvCxnSpPr>
        <p:spPr>
          <a:xfrm>
            <a:off x="5715000" y="4142756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5715000" y="4419600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5715000" y="4642336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5715000" y="4838696"/>
            <a:ext cx="457200" cy="1588"/>
          </a:xfrm>
          <a:prstGeom prst="straightConnector1">
            <a:avLst/>
          </a:prstGeom>
          <a:ln w="38100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4293" y="1524000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A&gt;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14" name="Straight Arrow Connector 13"/>
          <p:cNvCxnSpPr>
            <a:stCxn id="5" idx="3"/>
          </p:cNvCxnSpPr>
          <p:nvPr/>
        </p:nvCxnSpPr>
        <p:spPr>
          <a:xfrm>
            <a:off x="1602207" y="1677889"/>
            <a:ext cx="19134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24293" y="312122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B&gt;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52" name="Straight Arrow Connector 51"/>
          <p:cNvCxnSpPr>
            <a:stCxn id="51" idx="3"/>
          </p:cNvCxnSpPr>
          <p:nvPr/>
        </p:nvCxnSpPr>
        <p:spPr>
          <a:xfrm>
            <a:off x="1602207" y="3275112"/>
            <a:ext cx="19134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039778" y="3427165"/>
            <a:ext cx="1412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Arial" pitchFamily="34" charset="0"/>
                <a:cs typeface="Arial" pitchFamily="34" charset="0"/>
              </a:rPr>
              <a:t>Page marked as EXECUTABLE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04800" y="395942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C&gt;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55" name="Straight Arrow Connector 54"/>
          <p:cNvCxnSpPr>
            <a:stCxn id="54" idx="3"/>
          </p:cNvCxnSpPr>
          <p:nvPr/>
        </p:nvCxnSpPr>
        <p:spPr>
          <a:xfrm>
            <a:off x="1582714" y="4113312"/>
            <a:ext cx="21084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04800" y="4721423"/>
            <a:ext cx="12779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Consolas" pitchFamily="49" charset="0"/>
                <a:cs typeface="Consolas" pitchFamily="49" charset="0"/>
              </a:rPr>
              <a:t>&lt;</a:t>
            </a:r>
            <a:r>
              <a:rPr lang="en-US" sz="1400" dirty="0" smtClean="0">
                <a:latin typeface="Consolas" pitchFamily="49" charset="0"/>
                <a:cs typeface="Consolas" pitchFamily="49" charset="0"/>
              </a:rPr>
              <a:t>Address D&gt;</a:t>
            </a:r>
            <a:endParaRPr lang="en-US" sz="14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59" name="Straight Arrow Connector 58"/>
          <p:cNvCxnSpPr>
            <a:stCxn id="56" idx="3"/>
          </p:cNvCxnSpPr>
          <p:nvPr/>
        </p:nvCxnSpPr>
        <p:spPr>
          <a:xfrm>
            <a:off x="1582714" y="4875312"/>
            <a:ext cx="21084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Freeform 60"/>
          <p:cNvSpPr/>
          <p:nvPr/>
        </p:nvSpPr>
        <p:spPr>
          <a:xfrm>
            <a:off x="3733800" y="1831777"/>
            <a:ext cx="2537460" cy="2587823"/>
          </a:xfrm>
          <a:custGeom>
            <a:avLst/>
            <a:gdLst>
              <a:gd name="connsiteX0" fmla="*/ 4450080 w 4450080"/>
              <a:gd name="connsiteY0" fmla="*/ 2385060 h 2385060"/>
              <a:gd name="connsiteX1" fmla="*/ 0 w 4450080"/>
              <a:gd name="connsiteY1" fmla="*/ 0 h 2385060"/>
              <a:gd name="connsiteX0" fmla="*/ 4450080 w 4450080"/>
              <a:gd name="connsiteY0" fmla="*/ 2385060 h 2385060"/>
              <a:gd name="connsiteX1" fmla="*/ 1897632 w 4450080"/>
              <a:gd name="connsiteY1" fmla="*/ 450990 h 2385060"/>
              <a:gd name="connsiteX2" fmla="*/ 0 w 4450080"/>
              <a:gd name="connsiteY2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897632 w 4450080"/>
              <a:gd name="connsiteY2" fmla="*/ 450990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  <a:gd name="connsiteX0" fmla="*/ 4450080 w 4450080"/>
              <a:gd name="connsiteY0" fmla="*/ 2385060 h 2385060"/>
              <a:gd name="connsiteX1" fmla="*/ 2351994 w 4450080"/>
              <a:gd name="connsiteY1" fmla="*/ 1742808 h 2385060"/>
              <a:gd name="connsiteX2" fmla="*/ 1977813 w 4450080"/>
              <a:gd name="connsiteY2" fmla="*/ 481565 h 2385060"/>
              <a:gd name="connsiteX3" fmla="*/ 0 w 4450080"/>
              <a:gd name="connsiteY3" fmla="*/ 0 h 2385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50080" h="2385060">
                <a:moveTo>
                  <a:pt x="4450080" y="2385060"/>
                </a:moveTo>
                <a:cubicBezTo>
                  <a:pt x="4209535" y="2199031"/>
                  <a:pt x="2777402" y="2065153"/>
                  <a:pt x="2351994" y="1742808"/>
                </a:cubicBezTo>
                <a:cubicBezTo>
                  <a:pt x="1926586" y="1420463"/>
                  <a:pt x="2572494" y="822992"/>
                  <a:pt x="1977813" y="481565"/>
                </a:cubicBezTo>
                <a:cubicBezTo>
                  <a:pt x="1438815" y="183452"/>
                  <a:pt x="659271" y="160522"/>
                  <a:pt x="0" y="0"/>
                </a:cubicBezTo>
              </a:path>
            </a:pathLst>
          </a:custGeom>
          <a:noFill/>
          <a:ln>
            <a:solidFill>
              <a:srgbClr val="C00000"/>
            </a:solidFill>
            <a:headEnd type="triangle"/>
            <a:tailEnd type="non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81321799"/>
      </p:ext>
    </p:extLst>
  </p:cSld>
  <p:clrMapOvr>
    <a:masterClrMapping/>
  </p:clrMapOvr>
  <p:transition advTm="1737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6A4D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59259E-6 L -0.48767 0.10023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500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81481E-6 L -0.48767 0.28936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14468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96296E-6 L -0.48767 -0.08865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-4444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.0007 L -0.48767 0.1349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92" y="6713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70" grpId="0"/>
      <p:bldP spid="75" grpId="0" animBg="1"/>
      <p:bldP spid="72" grpId="0" build="allAtOnce" animBg="1"/>
      <p:bldP spid="53" grpId="0" animBg="1"/>
      <p:bldP spid="74" grpId="0" animBg="1"/>
      <p:bldP spid="47" grpId="1" animBg="1"/>
      <p:bldP spid="47" grpId="2" animBg="1"/>
      <p:bldP spid="49" grpId="0" animBg="1"/>
      <p:bldP spid="49" grpId="1" animBg="1"/>
      <p:bldP spid="46" grpId="0" animBg="1"/>
      <p:bldP spid="46" grpId="1" animBg="1"/>
      <p:bldP spid="48" grpId="0" animBg="1"/>
      <p:bldP spid="48" grpId="1" animBg="1"/>
      <p:bldP spid="76" grpId="1" animBg="1"/>
      <p:bldP spid="20" grpId="0" animBg="1"/>
      <p:bldP spid="20" grpId="1" animBg="1"/>
      <p:bldP spid="78" grpId="0" animBg="1"/>
      <p:bldP spid="78" grpId="1" animBg="1"/>
      <p:bldP spid="80" grpId="0" animBg="1"/>
      <p:bldP spid="80" grpId="1" animBg="1"/>
      <p:bldP spid="81" grpId="0" animBg="1"/>
      <p:bldP spid="5" grpId="0"/>
      <p:bldP spid="51" grpId="0"/>
      <p:bldP spid="37" grpId="0"/>
      <p:bldP spid="54" grpId="0"/>
      <p:bldP spid="56" grpId="0"/>
      <p:bldP spid="61" grpId="2" animBg="1"/>
      <p:bldP spid="61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b="1" dirty="0" smtClean="0"/>
              <a:t>Protecting Against ROP: </a:t>
            </a:r>
            <a:r>
              <a:rPr lang="en-US" sz="3600" b="1" dirty="0" smtClean="0"/>
              <a:t>Secure </a:t>
            </a:r>
            <a:r>
              <a:rPr lang="en-US" sz="3600" b="1" dirty="0" smtClean="0"/>
              <a:t>Call Stack</a:t>
            </a:r>
            <a:endParaRPr lang="en-US" sz="36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Semantics of return instruction</a:t>
            </a:r>
          </a:p>
          <a:p>
            <a:pPr lvl="1"/>
            <a:r>
              <a:rPr lang="en-US" dirty="0" smtClean="0">
                <a:latin typeface="Consolas" pitchFamily="49" charset="0"/>
                <a:cs typeface="Consolas" pitchFamily="49" charset="0"/>
              </a:rPr>
              <a:t>ret</a:t>
            </a:r>
            <a:r>
              <a:rPr lang="en-US" dirty="0" smtClean="0"/>
              <a:t> expects an address pushed by a 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call</a:t>
            </a:r>
          </a:p>
          <a:p>
            <a:pPr lvl="1"/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/>
              <a:t>Keep a copy of return </a:t>
            </a:r>
            <a:r>
              <a:rPr lang="en-US" dirty="0" smtClean="0"/>
              <a:t>addresses in a separate memory space</a:t>
            </a:r>
            <a:endParaRPr lang="en-US" dirty="0" smtClean="0"/>
          </a:p>
          <a:p>
            <a:pPr lvl="1"/>
            <a:r>
              <a:rPr lang="en-US" dirty="0" smtClean="0"/>
              <a:t>Secured by </a:t>
            </a:r>
            <a:r>
              <a:rPr lang="en-US" dirty="0" smtClean="0"/>
              <a:t>OS/Hardware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On each return:</a:t>
            </a:r>
          </a:p>
          <a:p>
            <a:pPr lvl="1"/>
            <a:r>
              <a:rPr lang="en-US" dirty="0" smtClean="0"/>
              <a:t>Compare two copies of the return addresses</a:t>
            </a:r>
            <a:endParaRPr lang="en-US" dirty="0" smtClean="0"/>
          </a:p>
          <a:p>
            <a:pPr lvl="1"/>
            <a:r>
              <a:rPr lang="en-US" dirty="0" smtClean="0"/>
              <a:t>Generate exception if they mismatch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Citations to these works are in the paper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16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</a:rPr>
              <a:t>Example of a Secure </a:t>
            </a:r>
            <a:r>
              <a:rPr lang="en-US" sz="3600" b="1" dirty="0" smtClean="0">
                <a:latin typeface="Arial" pitchFamily="34" charset="0"/>
              </a:rPr>
              <a:t>Call Stack</a:t>
            </a:r>
            <a:endParaRPr lang="tr-TR" sz="3600" b="1" dirty="0">
              <a:latin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64820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main (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int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argc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 char **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) 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...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vulnerable(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argv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[1]);</a:t>
            </a:r>
          </a:p>
          <a:p>
            <a:pPr>
              <a:buNone/>
            </a:pPr>
            <a:r>
              <a:rPr lang="en-US" sz="2000" dirty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...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>
              <a:buNone/>
            </a:pPr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vulnerable(char *str1)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{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char str2[100];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strcpy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(str2,str1);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	return;</a:t>
            </a:r>
          </a:p>
          <a:p>
            <a:pPr>
              <a:buNone/>
            </a:pP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248400" y="1290637"/>
            <a:ext cx="1905000" cy="4797623"/>
          </a:xfrm>
          <a:prstGeom prst="rect">
            <a:avLst/>
          </a:prstGeom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8229600" y="1280804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248400" y="4267200"/>
            <a:ext cx="1905000" cy="990600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6" name="TextBox 25"/>
          <p:cNvSpPr txBox="1"/>
          <p:nvPr/>
        </p:nvSpPr>
        <p:spPr>
          <a:xfrm>
            <a:off x="8458200" y="1143099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0x0000</a:t>
            </a:r>
            <a:endParaRPr lang="tr-TR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 flipH="1">
            <a:off x="8229600" y="6081305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458200" y="5943600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onsolas" pitchFamily="49" charset="0"/>
                <a:cs typeface="Consolas" pitchFamily="49" charset="0"/>
              </a:rPr>
              <a:t>0xFFFF</a:t>
            </a:r>
            <a:endParaRPr lang="tr-TR" sz="1200" dirty="0">
              <a:latin typeface="Consolas" pitchFamily="49" charset="0"/>
              <a:cs typeface="Consolas" pitchFamily="49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 rot="5400000" flipH="1" flipV="1">
            <a:off x="8244840" y="5715000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8381206" y="5481935"/>
            <a:ext cx="630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Stack </a:t>
            </a:r>
            <a:br>
              <a:rPr lang="en-US" sz="1200" dirty="0" smtClean="0"/>
            </a:br>
            <a:r>
              <a:rPr lang="en-US" sz="1200" dirty="0" smtClean="0"/>
              <a:t>growth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5029200" y="4531667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Stack frame for </a:t>
            </a:r>
            <a:br>
              <a:rPr lang="en-US" sz="1200" dirty="0" smtClean="0"/>
            </a:b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main()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248400" y="2209801"/>
            <a:ext cx="1905000" cy="2057399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876800" y="3007667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Stack frame for </a:t>
            </a:r>
            <a:br>
              <a:rPr lang="en-US" sz="1200" dirty="0" smtClean="0"/>
            </a:br>
            <a:r>
              <a:rPr lang="en-US" sz="1200" dirty="0" smtClean="0">
                <a:latin typeface="Consolas" pitchFamily="49" charset="0"/>
                <a:cs typeface="Consolas" pitchFamily="49" charset="0"/>
              </a:rPr>
              <a:t>vulnerable()</a:t>
            </a:r>
            <a:endParaRPr lang="en-US" sz="1200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248400" y="4002732"/>
            <a:ext cx="1905000" cy="264468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return address</a:t>
            </a:r>
            <a:endParaRPr lang="tr-TR" sz="1600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6248400" y="2209801"/>
            <a:ext cx="1905000" cy="1600199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str2</a:t>
            </a:r>
            <a:endParaRPr lang="tr-TR" sz="1600" b="1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953000" y="5257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953000" y="42672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953000" y="2209800"/>
            <a:ext cx="3200400" cy="0"/>
          </a:xfrm>
          <a:prstGeom prst="line">
            <a:avLst/>
          </a:prstGeom>
          <a:ln w="25400">
            <a:solidFill>
              <a:srgbClr val="006A4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7150" y="2794952"/>
            <a:ext cx="274320" cy="1588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6248400" y="2209800"/>
            <a:ext cx="1905000" cy="2299007"/>
          </a:xfrm>
          <a:prstGeom prst="rect">
            <a:avLst/>
          </a:prstGeom>
          <a:solidFill>
            <a:srgbClr val="C00000">
              <a:alpha val="7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malicious input</a:t>
            </a:r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55" name="Straight Arrow Connector 54"/>
          <p:cNvCxnSpPr/>
          <p:nvPr/>
        </p:nvCxnSpPr>
        <p:spPr>
          <a:xfrm>
            <a:off x="57150" y="5477608"/>
            <a:ext cx="274320" cy="0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Freeform 61"/>
          <p:cNvSpPr/>
          <p:nvPr/>
        </p:nvSpPr>
        <p:spPr>
          <a:xfrm flipH="1" flipV="1">
            <a:off x="8153394" y="1676400"/>
            <a:ext cx="483393" cy="2458564"/>
          </a:xfrm>
          <a:custGeom>
            <a:avLst/>
            <a:gdLst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259080 w 640080"/>
              <a:gd name="connsiteY17" fmla="*/ 24384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06680 w 640080"/>
              <a:gd name="connsiteY15" fmla="*/ 381000 h 1348740"/>
              <a:gd name="connsiteX16" fmla="*/ 160020 w 640080"/>
              <a:gd name="connsiteY16" fmla="*/ 327660 h 1348740"/>
              <a:gd name="connsiteX17" fmla="*/ 182880 w 640080"/>
              <a:gd name="connsiteY17" fmla="*/ 114300 h 1348740"/>
              <a:gd name="connsiteX18" fmla="*/ 297180 w 640080"/>
              <a:gd name="connsiteY18" fmla="*/ 198120 h 1348740"/>
              <a:gd name="connsiteX19" fmla="*/ 312420 w 640080"/>
              <a:gd name="connsiteY19" fmla="*/ 175260 h 1348740"/>
              <a:gd name="connsiteX20" fmla="*/ 365760 w 640080"/>
              <a:gd name="connsiteY20" fmla="*/ 114300 h 1348740"/>
              <a:gd name="connsiteX21" fmla="*/ 388620 w 640080"/>
              <a:gd name="connsiteY21" fmla="*/ 99060 h 1348740"/>
              <a:gd name="connsiteX22" fmla="*/ 419100 w 640080"/>
              <a:gd name="connsiteY22" fmla="*/ 76200 h 1348740"/>
              <a:gd name="connsiteX23" fmla="*/ 480060 w 640080"/>
              <a:gd name="connsiteY23" fmla="*/ 53340 h 1348740"/>
              <a:gd name="connsiteX24" fmla="*/ 518160 w 640080"/>
              <a:gd name="connsiteY24" fmla="*/ 38100 h 1348740"/>
              <a:gd name="connsiteX25" fmla="*/ 541020 w 640080"/>
              <a:gd name="connsiteY25" fmla="*/ 30480 h 1348740"/>
              <a:gd name="connsiteX26" fmla="*/ 571500 w 640080"/>
              <a:gd name="connsiteY26" fmla="*/ 15240 h 1348740"/>
              <a:gd name="connsiteX27" fmla="*/ 640080 w 640080"/>
              <a:gd name="connsiteY2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83820 w 640080"/>
              <a:gd name="connsiteY14" fmla="*/ 396240 h 1348740"/>
              <a:gd name="connsiteX15" fmla="*/ 160020 w 640080"/>
              <a:gd name="connsiteY15" fmla="*/ 327660 h 1348740"/>
              <a:gd name="connsiteX16" fmla="*/ 182880 w 640080"/>
              <a:gd name="connsiteY16" fmla="*/ 114300 h 1348740"/>
              <a:gd name="connsiteX17" fmla="*/ 297180 w 640080"/>
              <a:gd name="connsiteY17" fmla="*/ 198120 h 1348740"/>
              <a:gd name="connsiteX18" fmla="*/ 312420 w 640080"/>
              <a:gd name="connsiteY18" fmla="*/ 175260 h 1348740"/>
              <a:gd name="connsiteX19" fmla="*/ 365760 w 640080"/>
              <a:gd name="connsiteY19" fmla="*/ 114300 h 1348740"/>
              <a:gd name="connsiteX20" fmla="*/ 388620 w 640080"/>
              <a:gd name="connsiteY20" fmla="*/ 99060 h 1348740"/>
              <a:gd name="connsiteX21" fmla="*/ 419100 w 640080"/>
              <a:gd name="connsiteY21" fmla="*/ 76200 h 1348740"/>
              <a:gd name="connsiteX22" fmla="*/ 480060 w 640080"/>
              <a:gd name="connsiteY22" fmla="*/ 53340 h 1348740"/>
              <a:gd name="connsiteX23" fmla="*/ 518160 w 640080"/>
              <a:gd name="connsiteY23" fmla="*/ 38100 h 1348740"/>
              <a:gd name="connsiteX24" fmla="*/ 541020 w 640080"/>
              <a:gd name="connsiteY24" fmla="*/ 30480 h 1348740"/>
              <a:gd name="connsiteX25" fmla="*/ 571500 w 640080"/>
              <a:gd name="connsiteY25" fmla="*/ 15240 h 1348740"/>
              <a:gd name="connsiteX26" fmla="*/ 640080 w 640080"/>
              <a:gd name="connsiteY2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60960 w 640080"/>
              <a:gd name="connsiteY13" fmla="*/ 426720 h 1348740"/>
              <a:gd name="connsiteX14" fmla="*/ 160020 w 640080"/>
              <a:gd name="connsiteY14" fmla="*/ 327660 h 1348740"/>
              <a:gd name="connsiteX15" fmla="*/ 182880 w 640080"/>
              <a:gd name="connsiteY15" fmla="*/ 114300 h 1348740"/>
              <a:gd name="connsiteX16" fmla="*/ 297180 w 640080"/>
              <a:gd name="connsiteY16" fmla="*/ 198120 h 1348740"/>
              <a:gd name="connsiteX17" fmla="*/ 312420 w 640080"/>
              <a:gd name="connsiteY17" fmla="*/ 175260 h 1348740"/>
              <a:gd name="connsiteX18" fmla="*/ 365760 w 640080"/>
              <a:gd name="connsiteY18" fmla="*/ 114300 h 1348740"/>
              <a:gd name="connsiteX19" fmla="*/ 388620 w 640080"/>
              <a:gd name="connsiteY19" fmla="*/ 99060 h 1348740"/>
              <a:gd name="connsiteX20" fmla="*/ 419100 w 640080"/>
              <a:gd name="connsiteY20" fmla="*/ 76200 h 1348740"/>
              <a:gd name="connsiteX21" fmla="*/ 480060 w 640080"/>
              <a:gd name="connsiteY21" fmla="*/ 53340 h 1348740"/>
              <a:gd name="connsiteX22" fmla="*/ 518160 w 640080"/>
              <a:gd name="connsiteY22" fmla="*/ 38100 h 1348740"/>
              <a:gd name="connsiteX23" fmla="*/ 541020 w 640080"/>
              <a:gd name="connsiteY23" fmla="*/ 30480 h 1348740"/>
              <a:gd name="connsiteX24" fmla="*/ 571500 w 640080"/>
              <a:gd name="connsiteY24" fmla="*/ 15240 h 1348740"/>
              <a:gd name="connsiteX25" fmla="*/ 640080 w 640080"/>
              <a:gd name="connsiteY2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15240 w 640080"/>
              <a:gd name="connsiteY12" fmla="*/ 480060 h 1348740"/>
              <a:gd name="connsiteX13" fmla="*/ 160020 w 640080"/>
              <a:gd name="connsiteY13" fmla="*/ 327660 h 1348740"/>
              <a:gd name="connsiteX14" fmla="*/ 182880 w 640080"/>
              <a:gd name="connsiteY14" fmla="*/ 114300 h 1348740"/>
              <a:gd name="connsiteX15" fmla="*/ 297180 w 640080"/>
              <a:gd name="connsiteY15" fmla="*/ 198120 h 1348740"/>
              <a:gd name="connsiteX16" fmla="*/ 312420 w 640080"/>
              <a:gd name="connsiteY16" fmla="*/ 175260 h 1348740"/>
              <a:gd name="connsiteX17" fmla="*/ 365760 w 640080"/>
              <a:gd name="connsiteY17" fmla="*/ 114300 h 1348740"/>
              <a:gd name="connsiteX18" fmla="*/ 388620 w 640080"/>
              <a:gd name="connsiteY18" fmla="*/ 99060 h 1348740"/>
              <a:gd name="connsiteX19" fmla="*/ 419100 w 640080"/>
              <a:gd name="connsiteY19" fmla="*/ 76200 h 1348740"/>
              <a:gd name="connsiteX20" fmla="*/ 480060 w 640080"/>
              <a:gd name="connsiteY20" fmla="*/ 53340 h 1348740"/>
              <a:gd name="connsiteX21" fmla="*/ 518160 w 640080"/>
              <a:gd name="connsiteY21" fmla="*/ 38100 h 1348740"/>
              <a:gd name="connsiteX22" fmla="*/ 541020 w 640080"/>
              <a:gd name="connsiteY22" fmla="*/ 30480 h 1348740"/>
              <a:gd name="connsiteX23" fmla="*/ 571500 w 640080"/>
              <a:gd name="connsiteY23" fmla="*/ 15240 h 1348740"/>
              <a:gd name="connsiteX24" fmla="*/ 640080 w 640080"/>
              <a:gd name="connsiteY24" fmla="*/ 0 h 1348740"/>
              <a:gd name="connsiteX0" fmla="*/ 463057 w 645937"/>
              <a:gd name="connsiteY0" fmla="*/ 1333500 h 1348740"/>
              <a:gd name="connsiteX1" fmla="*/ 295417 w 645937"/>
              <a:gd name="connsiteY1" fmla="*/ 1348740 h 1348740"/>
              <a:gd name="connsiteX2" fmla="*/ 257317 w 645937"/>
              <a:gd name="connsiteY2" fmla="*/ 1341120 h 1348740"/>
              <a:gd name="connsiteX3" fmla="*/ 211597 w 645937"/>
              <a:gd name="connsiteY3" fmla="*/ 1303020 h 1348740"/>
              <a:gd name="connsiteX4" fmla="*/ 120157 w 645937"/>
              <a:gd name="connsiteY4" fmla="*/ 1173480 h 1348740"/>
              <a:gd name="connsiteX5" fmla="*/ 104917 w 645937"/>
              <a:gd name="connsiteY5" fmla="*/ 1143000 h 1348740"/>
              <a:gd name="connsiteX6" fmla="*/ 89677 w 645937"/>
              <a:gd name="connsiteY6" fmla="*/ 1097280 h 1348740"/>
              <a:gd name="connsiteX7" fmla="*/ 74437 w 645937"/>
              <a:gd name="connsiteY7" fmla="*/ 1074420 h 1348740"/>
              <a:gd name="connsiteX8" fmla="*/ 36337 w 645937"/>
              <a:gd name="connsiteY8" fmla="*/ 944880 h 1348740"/>
              <a:gd name="connsiteX9" fmla="*/ 28717 w 645937"/>
              <a:gd name="connsiteY9" fmla="*/ 883920 h 1348740"/>
              <a:gd name="connsiteX10" fmla="*/ 5857 w 645937"/>
              <a:gd name="connsiteY10" fmla="*/ 716280 h 1348740"/>
              <a:gd name="connsiteX11" fmla="*/ 13477 w 645937"/>
              <a:gd name="connsiteY11" fmla="*/ 510540 h 1348740"/>
              <a:gd name="connsiteX12" fmla="*/ 165877 w 645937"/>
              <a:gd name="connsiteY12" fmla="*/ 327660 h 1348740"/>
              <a:gd name="connsiteX13" fmla="*/ 188737 w 645937"/>
              <a:gd name="connsiteY13" fmla="*/ 114300 h 1348740"/>
              <a:gd name="connsiteX14" fmla="*/ 303037 w 645937"/>
              <a:gd name="connsiteY14" fmla="*/ 198120 h 1348740"/>
              <a:gd name="connsiteX15" fmla="*/ 318277 w 645937"/>
              <a:gd name="connsiteY15" fmla="*/ 175260 h 1348740"/>
              <a:gd name="connsiteX16" fmla="*/ 371617 w 645937"/>
              <a:gd name="connsiteY16" fmla="*/ 114300 h 1348740"/>
              <a:gd name="connsiteX17" fmla="*/ 394477 w 645937"/>
              <a:gd name="connsiteY17" fmla="*/ 99060 h 1348740"/>
              <a:gd name="connsiteX18" fmla="*/ 424957 w 645937"/>
              <a:gd name="connsiteY18" fmla="*/ 76200 h 1348740"/>
              <a:gd name="connsiteX19" fmla="*/ 485917 w 645937"/>
              <a:gd name="connsiteY19" fmla="*/ 53340 h 1348740"/>
              <a:gd name="connsiteX20" fmla="*/ 524017 w 645937"/>
              <a:gd name="connsiteY20" fmla="*/ 38100 h 1348740"/>
              <a:gd name="connsiteX21" fmla="*/ 546877 w 645937"/>
              <a:gd name="connsiteY21" fmla="*/ 30480 h 1348740"/>
              <a:gd name="connsiteX22" fmla="*/ 577357 w 645937"/>
              <a:gd name="connsiteY22" fmla="*/ 15240 h 1348740"/>
              <a:gd name="connsiteX23" fmla="*/ 645937 w 645937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65760 w 640080"/>
              <a:gd name="connsiteY16" fmla="*/ 114300 h 1348740"/>
              <a:gd name="connsiteX17" fmla="*/ 388620 w 640080"/>
              <a:gd name="connsiteY17" fmla="*/ 99060 h 1348740"/>
              <a:gd name="connsiteX18" fmla="*/ 419100 w 640080"/>
              <a:gd name="connsiteY18" fmla="*/ 76200 h 1348740"/>
              <a:gd name="connsiteX19" fmla="*/ 480060 w 640080"/>
              <a:gd name="connsiteY19" fmla="*/ 53340 h 1348740"/>
              <a:gd name="connsiteX20" fmla="*/ 518160 w 640080"/>
              <a:gd name="connsiteY20" fmla="*/ 38100 h 1348740"/>
              <a:gd name="connsiteX21" fmla="*/ 541020 w 640080"/>
              <a:gd name="connsiteY21" fmla="*/ 30480 h 1348740"/>
              <a:gd name="connsiteX22" fmla="*/ 571500 w 640080"/>
              <a:gd name="connsiteY22" fmla="*/ 15240 h 1348740"/>
              <a:gd name="connsiteX23" fmla="*/ 640080 w 640080"/>
              <a:gd name="connsiteY23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12420 w 640080"/>
              <a:gd name="connsiteY15" fmla="*/ 175260 h 1348740"/>
              <a:gd name="connsiteX16" fmla="*/ 388620 w 640080"/>
              <a:gd name="connsiteY16" fmla="*/ 99060 h 1348740"/>
              <a:gd name="connsiteX17" fmla="*/ 419100 w 640080"/>
              <a:gd name="connsiteY17" fmla="*/ 76200 h 1348740"/>
              <a:gd name="connsiteX18" fmla="*/ 480060 w 640080"/>
              <a:gd name="connsiteY18" fmla="*/ 53340 h 1348740"/>
              <a:gd name="connsiteX19" fmla="*/ 518160 w 640080"/>
              <a:gd name="connsiteY19" fmla="*/ 38100 h 1348740"/>
              <a:gd name="connsiteX20" fmla="*/ 541020 w 640080"/>
              <a:gd name="connsiteY20" fmla="*/ 30480 h 1348740"/>
              <a:gd name="connsiteX21" fmla="*/ 571500 w 640080"/>
              <a:gd name="connsiteY21" fmla="*/ 15240 h 1348740"/>
              <a:gd name="connsiteX22" fmla="*/ 640080 w 640080"/>
              <a:gd name="connsiteY22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297180 w 640080"/>
              <a:gd name="connsiteY14" fmla="*/ 198120 h 1348740"/>
              <a:gd name="connsiteX15" fmla="*/ 388620 w 640080"/>
              <a:gd name="connsiteY15" fmla="*/ 99060 h 1348740"/>
              <a:gd name="connsiteX16" fmla="*/ 419100 w 640080"/>
              <a:gd name="connsiteY16" fmla="*/ 76200 h 1348740"/>
              <a:gd name="connsiteX17" fmla="*/ 480060 w 640080"/>
              <a:gd name="connsiteY17" fmla="*/ 53340 h 1348740"/>
              <a:gd name="connsiteX18" fmla="*/ 518160 w 640080"/>
              <a:gd name="connsiteY18" fmla="*/ 38100 h 1348740"/>
              <a:gd name="connsiteX19" fmla="*/ 541020 w 640080"/>
              <a:gd name="connsiteY19" fmla="*/ 30480 h 1348740"/>
              <a:gd name="connsiteX20" fmla="*/ 571500 w 640080"/>
              <a:gd name="connsiteY20" fmla="*/ 15240 h 1348740"/>
              <a:gd name="connsiteX21" fmla="*/ 640080 w 640080"/>
              <a:gd name="connsiteY21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19100 w 640080"/>
              <a:gd name="connsiteY15" fmla="*/ 76200 h 1348740"/>
              <a:gd name="connsiteX16" fmla="*/ 480060 w 640080"/>
              <a:gd name="connsiteY16" fmla="*/ 53340 h 1348740"/>
              <a:gd name="connsiteX17" fmla="*/ 518160 w 640080"/>
              <a:gd name="connsiteY17" fmla="*/ 38100 h 1348740"/>
              <a:gd name="connsiteX18" fmla="*/ 541020 w 640080"/>
              <a:gd name="connsiteY18" fmla="*/ 30480 h 1348740"/>
              <a:gd name="connsiteX19" fmla="*/ 571500 w 640080"/>
              <a:gd name="connsiteY19" fmla="*/ 15240 h 1348740"/>
              <a:gd name="connsiteX20" fmla="*/ 640080 w 640080"/>
              <a:gd name="connsiteY20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388620 w 640080"/>
              <a:gd name="connsiteY14" fmla="*/ 99060 h 1348740"/>
              <a:gd name="connsiteX15" fmla="*/ 480060 w 640080"/>
              <a:gd name="connsiteY15" fmla="*/ 53340 h 1348740"/>
              <a:gd name="connsiteX16" fmla="*/ 518160 w 640080"/>
              <a:gd name="connsiteY16" fmla="*/ 38100 h 1348740"/>
              <a:gd name="connsiteX17" fmla="*/ 541020 w 640080"/>
              <a:gd name="connsiteY17" fmla="*/ 30480 h 1348740"/>
              <a:gd name="connsiteX18" fmla="*/ 571500 w 640080"/>
              <a:gd name="connsiteY18" fmla="*/ 15240 h 1348740"/>
              <a:gd name="connsiteX19" fmla="*/ 640080 w 640080"/>
              <a:gd name="connsiteY19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18160 w 640080"/>
              <a:gd name="connsiteY15" fmla="*/ 38100 h 1348740"/>
              <a:gd name="connsiteX16" fmla="*/ 541020 w 640080"/>
              <a:gd name="connsiteY16" fmla="*/ 30480 h 1348740"/>
              <a:gd name="connsiteX17" fmla="*/ 571500 w 640080"/>
              <a:gd name="connsiteY17" fmla="*/ 15240 h 1348740"/>
              <a:gd name="connsiteX18" fmla="*/ 640080 w 640080"/>
              <a:gd name="connsiteY18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480060 w 640080"/>
              <a:gd name="connsiteY14" fmla="*/ 53340 h 1348740"/>
              <a:gd name="connsiteX15" fmla="*/ 541020 w 640080"/>
              <a:gd name="connsiteY15" fmla="*/ 30480 h 1348740"/>
              <a:gd name="connsiteX16" fmla="*/ 571500 w 640080"/>
              <a:gd name="connsiteY16" fmla="*/ 15240 h 1348740"/>
              <a:gd name="connsiteX17" fmla="*/ 640080 w 640080"/>
              <a:gd name="connsiteY17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41020 w 640080"/>
              <a:gd name="connsiteY14" fmla="*/ 30480 h 1348740"/>
              <a:gd name="connsiteX15" fmla="*/ 571500 w 640080"/>
              <a:gd name="connsiteY15" fmla="*/ 15240 h 1348740"/>
              <a:gd name="connsiteX16" fmla="*/ 640080 w 640080"/>
              <a:gd name="connsiteY16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182880 w 640080"/>
              <a:gd name="connsiteY13" fmla="*/ 114300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26670 w 640080"/>
              <a:gd name="connsiteY12" fmla="*/ 346710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7620 w 640080"/>
              <a:gd name="connsiteY11" fmla="*/ 510540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83820 w 640080"/>
              <a:gd name="connsiteY11" fmla="*/ 522447 h 1348740"/>
              <a:gd name="connsiteX12" fmla="*/ 69532 w 640080"/>
              <a:gd name="connsiteY12" fmla="*/ 349091 h 1348740"/>
              <a:gd name="connsiteX13" fmla="*/ 232887 w 640080"/>
              <a:gd name="connsiteY13" fmla="*/ 102394 h 1348740"/>
              <a:gd name="connsiteX14" fmla="*/ 571500 w 640080"/>
              <a:gd name="connsiteY14" fmla="*/ 15240 h 1348740"/>
              <a:gd name="connsiteX15" fmla="*/ 640080 w 640080"/>
              <a:gd name="connsiteY15" fmla="*/ 0 h 1348740"/>
              <a:gd name="connsiteX0" fmla="*/ 457200 w 640080"/>
              <a:gd name="connsiteY0" fmla="*/ 1333500 h 1348740"/>
              <a:gd name="connsiteX1" fmla="*/ 289560 w 640080"/>
              <a:gd name="connsiteY1" fmla="*/ 1348740 h 1348740"/>
              <a:gd name="connsiteX2" fmla="*/ 251460 w 640080"/>
              <a:gd name="connsiteY2" fmla="*/ 1341120 h 1348740"/>
              <a:gd name="connsiteX3" fmla="*/ 205740 w 640080"/>
              <a:gd name="connsiteY3" fmla="*/ 1303020 h 1348740"/>
              <a:gd name="connsiteX4" fmla="*/ 114300 w 640080"/>
              <a:gd name="connsiteY4" fmla="*/ 1173480 h 1348740"/>
              <a:gd name="connsiteX5" fmla="*/ 99060 w 640080"/>
              <a:gd name="connsiteY5" fmla="*/ 1143000 h 1348740"/>
              <a:gd name="connsiteX6" fmla="*/ 83820 w 640080"/>
              <a:gd name="connsiteY6" fmla="*/ 1097280 h 1348740"/>
              <a:gd name="connsiteX7" fmla="*/ 68580 w 640080"/>
              <a:gd name="connsiteY7" fmla="*/ 1074420 h 1348740"/>
              <a:gd name="connsiteX8" fmla="*/ 30480 w 640080"/>
              <a:gd name="connsiteY8" fmla="*/ 944880 h 1348740"/>
              <a:gd name="connsiteX9" fmla="*/ 22860 w 640080"/>
              <a:gd name="connsiteY9" fmla="*/ 883920 h 1348740"/>
              <a:gd name="connsiteX10" fmla="*/ 0 w 640080"/>
              <a:gd name="connsiteY10" fmla="*/ 716280 h 1348740"/>
              <a:gd name="connsiteX11" fmla="*/ 69532 w 640080"/>
              <a:gd name="connsiteY11" fmla="*/ 349091 h 1348740"/>
              <a:gd name="connsiteX12" fmla="*/ 232887 w 640080"/>
              <a:gd name="connsiteY12" fmla="*/ 102394 h 1348740"/>
              <a:gd name="connsiteX13" fmla="*/ 571500 w 640080"/>
              <a:gd name="connsiteY13" fmla="*/ 15240 h 1348740"/>
              <a:gd name="connsiteX14" fmla="*/ 640080 w 640080"/>
              <a:gd name="connsiteY14" fmla="*/ 0 h 1348740"/>
              <a:gd name="connsiteX0" fmla="*/ 458245 w 641125"/>
              <a:gd name="connsiteY0" fmla="*/ 1333500 h 1348740"/>
              <a:gd name="connsiteX1" fmla="*/ 290605 w 641125"/>
              <a:gd name="connsiteY1" fmla="*/ 1348740 h 1348740"/>
              <a:gd name="connsiteX2" fmla="*/ 252505 w 641125"/>
              <a:gd name="connsiteY2" fmla="*/ 1341120 h 1348740"/>
              <a:gd name="connsiteX3" fmla="*/ 206785 w 641125"/>
              <a:gd name="connsiteY3" fmla="*/ 1303020 h 1348740"/>
              <a:gd name="connsiteX4" fmla="*/ 115345 w 641125"/>
              <a:gd name="connsiteY4" fmla="*/ 1173480 h 1348740"/>
              <a:gd name="connsiteX5" fmla="*/ 100105 w 641125"/>
              <a:gd name="connsiteY5" fmla="*/ 1143000 h 1348740"/>
              <a:gd name="connsiteX6" fmla="*/ 84865 w 641125"/>
              <a:gd name="connsiteY6" fmla="*/ 1097280 h 1348740"/>
              <a:gd name="connsiteX7" fmla="*/ 69625 w 641125"/>
              <a:gd name="connsiteY7" fmla="*/ 1074420 h 1348740"/>
              <a:gd name="connsiteX8" fmla="*/ 31525 w 641125"/>
              <a:gd name="connsiteY8" fmla="*/ 944880 h 1348740"/>
              <a:gd name="connsiteX9" fmla="*/ 1045 w 641125"/>
              <a:gd name="connsiteY9" fmla="*/ 716280 h 1348740"/>
              <a:gd name="connsiteX10" fmla="*/ 70577 w 641125"/>
              <a:gd name="connsiteY10" fmla="*/ 349091 h 1348740"/>
              <a:gd name="connsiteX11" fmla="*/ 233932 w 641125"/>
              <a:gd name="connsiteY11" fmla="*/ 102394 h 1348740"/>
              <a:gd name="connsiteX12" fmla="*/ 572545 w 641125"/>
              <a:gd name="connsiteY12" fmla="*/ 15240 h 1348740"/>
              <a:gd name="connsiteX13" fmla="*/ 641125 w 641125"/>
              <a:gd name="connsiteY13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83821 w 640081"/>
              <a:gd name="connsiteY6" fmla="*/ 1097280 h 1348740"/>
              <a:gd name="connsiteX7" fmla="*/ 68581 w 640081"/>
              <a:gd name="connsiteY7" fmla="*/ 1074420 h 1348740"/>
              <a:gd name="connsiteX8" fmla="*/ 1 w 640081"/>
              <a:gd name="connsiteY8" fmla="*/ 716280 h 1348740"/>
              <a:gd name="connsiteX9" fmla="*/ 69533 w 640081"/>
              <a:gd name="connsiteY9" fmla="*/ 349091 h 1348740"/>
              <a:gd name="connsiteX10" fmla="*/ 232888 w 640081"/>
              <a:gd name="connsiteY10" fmla="*/ 102394 h 1348740"/>
              <a:gd name="connsiteX11" fmla="*/ 571501 w 640081"/>
              <a:gd name="connsiteY11" fmla="*/ 15240 h 1348740"/>
              <a:gd name="connsiteX12" fmla="*/ 640081 w 640081"/>
              <a:gd name="connsiteY12" fmla="*/ 0 h 1348740"/>
              <a:gd name="connsiteX0" fmla="*/ 457201 w 640081"/>
              <a:gd name="connsiteY0" fmla="*/ 1333500 h 1348740"/>
              <a:gd name="connsiteX1" fmla="*/ 289561 w 640081"/>
              <a:gd name="connsiteY1" fmla="*/ 1348740 h 1348740"/>
              <a:gd name="connsiteX2" fmla="*/ 251461 w 640081"/>
              <a:gd name="connsiteY2" fmla="*/ 1341120 h 1348740"/>
              <a:gd name="connsiteX3" fmla="*/ 205741 w 640081"/>
              <a:gd name="connsiteY3" fmla="*/ 1303020 h 1348740"/>
              <a:gd name="connsiteX4" fmla="*/ 114301 w 640081"/>
              <a:gd name="connsiteY4" fmla="*/ 1173480 h 1348740"/>
              <a:gd name="connsiteX5" fmla="*/ 99061 w 640081"/>
              <a:gd name="connsiteY5" fmla="*/ 1143000 h 1348740"/>
              <a:gd name="connsiteX6" fmla="*/ 68581 w 640081"/>
              <a:gd name="connsiteY6" fmla="*/ 1074420 h 1348740"/>
              <a:gd name="connsiteX7" fmla="*/ 1 w 640081"/>
              <a:gd name="connsiteY7" fmla="*/ 716280 h 1348740"/>
              <a:gd name="connsiteX8" fmla="*/ 69533 w 640081"/>
              <a:gd name="connsiteY8" fmla="*/ 349091 h 1348740"/>
              <a:gd name="connsiteX9" fmla="*/ 232888 w 640081"/>
              <a:gd name="connsiteY9" fmla="*/ 102394 h 1348740"/>
              <a:gd name="connsiteX10" fmla="*/ 571501 w 640081"/>
              <a:gd name="connsiteY10" fmla="*/ 15240 h 1348740"/>
              <a:gd name="connsiteX11" fmla="*/ 640081 w 640081"/>
              <a:gd name="connsiteY11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114756 w 640536"/>
              <a:gd name="connsiteY4" fmla="*/ 1173480 h 1348740"/>
              <a:gd name="connsiteX5" fmla="*/ 99516 w 640536"/>
              <a:gd name="connsiteY5" fmla="*/ 1143000 h 1348740"/>
              <a:gd name="connsiteX6" fmla="*/ 456 w 640536"/>
              <a:gd name="connsiteY6" fmla="*/ 716280 h 1348740"/>
              <a:gd name="connsiteX7" fmla="*/ 69988 w 640536"/>
              <a:gd name="connsiteY7" fmla="*/ 349091 h 1348740"/>
              <a:gd name="connsiteX8" fmla="*/ 233343 w 640536"/>
              <a:gd name="connsiteY8" fmla="*/ 102394 h 1348740"/>
              <a:gd name="connsiteX9" fmla="*/ 571956 w 640536"/>
              <a:gd name="connsiteY9" fmla="*/ 15240 h 1348740"/>
              <a:gd name="connsiteX10" fmla="*/ 640536 w 640536"/>
              <a:gd name="connsiteY10" fmla="*/ 0 h 1348740"/>
              <a:gd name="connsiteX0" fmla="*/ 457656 w 640536"/>
              <a:gd name="connsiteY0" fmla="*/ 1333500 h 1348740"/>
              <a:gd name="connsiteX1" fmla="*/ 290016 w 640536"/>
              <a:gd name="connsiteY1" fmla="*/ 1348740 h 1348740"/>
              <a:gd name="connsiteX2" fmla="*/ 251916 w 640536"/>
              <a:gd name="connsiteY2" fmla="*/ 1341120 h 1348740"/>
              <a:gd name="connsiteX3" fmla="*/ 206196 w 640536"/>
              <a:gd name="connsiteY3" fmla="*/ 1303020 h 1348740"/>
              <a:gd name="connsiteX4" fmla="*/ 99516 w 640536"/>
              <a:gd name="connsiteY4" fmla="*/ 1143000 h 1348740"/>
              <a:gd name="connsiteX5" fmla="*/ 456 w 640536"/>
              <a:gd name="connsiteY5" fmla="*/ 716280 h 1348740"/>
              <a:gd name="connsiteX6" fmla="*/ 69988 w 640536"/>
              <a:gd name="connsiteY6" fmla="*/ 349091 h 1348740"/>
              <a:gd name="connsiteX7" fmla="*/ 233343 w 640536"/>
              <a:gd name="connsiteY7" fmla="*/ 102394 h 1348740"/>
              <a:gd name="connsiteX8" fmla="*/ 571956 w 640536"/>
              <a:gd name="connsiteY8" fmla="*/ 15240 h 1348740"/>
              <a:gd name="connsiteX9" fmla="*/ 640536 w 640536"/>
              <a:gd name="connsiteY9" fmla="*/ 0 h 1348740"/>
              <a:gd name="connsiteX0" fmla="*/ 457656 w 640536"/>
              <a:gd name="connsiteY0" fmla="*/ 1333500 h 1350432"/>
              <a:gd name="connsiteX1" fmla="*/ 290016 w 640536"/>
              <a:gd name="connsiteY1" fmla="*/ 1348740 h 1350432"/>
              <a:gd name="connsiteX2" fmla="*/ 206196 w 640536"/>
              <a:gd name="connsiteY2" fmla="*/ 1303020 h 1350432"/>
              <a:gd name="connsiteX3" fmla="*/ 99516 w 640536"/>
              <a:gd name="connsiteY3" fmla="*/ 1143000 h 1350432"/>
              <a:gd name="connsiteX4" fmla="*/ 456 w 640536"/>
              <a:gd name="connsiteY4" fmla="*/ 716280 h 1350432"/>
              <a:gd name="connsiteX5" fmla="*/ 69988 w 640536"/>
              <a:gd name="connsiteY5" fmla="*/ 349091 h 1350432"/>
              <a:gd name="connsiteX6" fmla="*/ 233343 w 640536"/>
              <a:gd name="connsiteY6" fmla="*/ 102394 h 1350432"/>
              <a:gd name="connsiteX7" fmla="*/ 571956 w 640536"/>
              <a:gd name="connsiteY7" fmla="*/ 15240 h 1350432"/>
              <a:gd name="connsiteX8" fmla="*/ 640536 w 640536"/>
              <a:gd name="connsiteY8" fmla="*/ 0 h 1350432"/>
              <a:gd name="connsiteX0" fmla="*/ 457656 w 640536"/>
              <a:gd name="connsiteY0" fmla="*/ 1333500 h 1333500"/>
              <a:gd name="connsiteX1" fmla="*/ 206196 w 640536"/>
              <a:gd name="connsiteY1" fmla="*/ 1303020 h 1333500"/>
              <a:gd name="connsiteX2" fmla="*/ 99516 w 640536"/>
              <a:gd name="connsiteY2" fmla="*/ 1143000 h 1333500"/>
              <a:gd name="connsiteX3" fmla="*/ 456 w 640536"/>
              <a:gd name="connsiteY3" fmla="*/ 716280 h 1333500"/>
              <a:gd name="connsiteX4" fmla="*/ 69988 w 640536"/>
              <a:gd name="connsiteY4" fmla="*/ 349091 h 1333500"/>
              <a:gd name="connsiteX5" fmla="*/ 233343 w 640536"/>
              <a:gd name="connsiteY5" fmla="*/ 102394 h 1333500"/>
              <a:gd name="connsiteX6" fmla="*/ 571956 w 640536"/>
              <a:gd name="connsiteY6" fmla="*/ 15240 h 1333500"/>
              <a:gd name="connsiteX7" fmla="*/ 640536 w 640536"/>
              <a:gd name="connsiteY7" fmla="*/ 0 h 1333500"/>
              <a:gd name="connsiteX0" fmla="*/ 462627 w 645507"/>
              <a:gd name="connsiteY0" fmla="*/ 1333500 h 1356360"/>
              <a:gd name="connsiteX1" fmla="*/ 211167 w 645507"/>
              <a:gd name="connsiteY1" fmla="*/ 1303020 h 1356360"/>
              <a:gd name="connsiteX2" fmla="*/ 5427 w 645507"/>
              <a:gd name="connsiteY2" fmla="*/ 716280 h 1356360"/>
              <a:gd name="connsiteX3" fmla="*/ 74959 w 645507"/>
              <a:gd name="connsiteY3" fmla="*/ 349091 h 1356360"/>
              <a:gd name="connsiteX4" fmla="*/ 238314 w 645507"/>
              <a:gd name="connsiteY4" fmla="*/ 102394 h 1356360"/>
              <a:gd name="connsiteX5" fmla="*/ 576927 w 645507"/>
              <a:gd name="connsiteY5" fmla="*/ 15240 h 1356360"/>
              <a:gd name="connsiteX6" fmla="*/ 645507 w 645507"/>
              <a:gd name="connsiteY6" fmla="*/ 0 h 1356360"/>
              <a:gd name="connsiteX0" fmla="*/ 462627 w 645507"/>
              <a:gd name="connsiteY0" fmla="*/ 1333500 h 1333500"/>
              <a:gd name="connsiteX1" fmla="*/ 173067 w 645507"/>
              <a:gd name="connsiteY1" fmla="*/ 1203008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576927 w 645507"/>
              <a:gd name="connsiteY5" fmla="*/ 15240 h 1333500"/>
              <a:gd name="connsiteX6" fmla="*/ 645507 w 645507"/>
              <a:gd name="connsiteY6" fmla="*/ 0 h 1333500"/>
              <a:gd name="connsiteX0" fmla="*/ 462627 w 645507"/>
              <a:gd name="connsiteY0" fmla="*/ 1333500 h 1333500"/>
              <a:gd name="connsiteX1" fmla="*/ 170686 w 645507"/>
              <a:gd name="connsiteY1" fmla="*/ 1143477 h 1333500"/>
              <a:gd name="connsiteX2" fmla="*/ 5427 w 645507"/>
              <a:gd name="connsiteY2" fmla="*/ 716280 h 1333500"/>
              <a:gd name="connsiteX3" fmla="*/ 74959 w 645507"/>
              <a:gd name="connsiteY3" fmla="*/ 349091 h 1333500"/>
              <a:gd name="connsiteX4" fmla="*/ 238314 w 645507"/>
              <a:gd name="connsiteY4" fmla="*/ 102394 h 1333500"/>
              <a:gd name="connsiteX5" fmla="*/ 645507 w 645507"/>
              <a:gd name="connsiteY5" fmla="*/ 0 h 1333500"/>
              <a:gd name="connsiteX0" fmla="*/ 463321 w 646201"/>
              <a:gd name="connsiteY0" fmla="*/ 1333500 h 1333500"/>
              <a:gd name="connsiteX1" fmla="*/ 171380 w 646201"/>
              <a:gd name="connsiteY1" fmla="*/ 1143477 h 1333500"/>
              <a:gd name="connsiteX2" fmla="*/ 6121 w 646201"/>
              <a:gd name="connsiteY2" fmla="*/ 716280 h 1333500"/>
              <a:gd name="connsiteX3" fmla="*/ 75653 w 646201"/>
              <a:gd name="connsiteY3" fmla="*/ 349091 h 1333500"/>
              <a:gd name="connsiteX4" fmla="*/ 293777 w 646201"/>
              <a:gd name="connsiteY4" fmla="*/ 61913 h 1333500"/>
              <a:gd name="connsiteX5" fmla="*/ 646201 w 646201"/>
              <a:gd name="connsiteY5" fmla="*/ 0 h 1333500"/>
              <a:gd name="connsiteX0" fmla="*/ 463321 w 655726"/>
              <a:gd name="connsiteY0" fmla="*/ 1369218 h 1369218"/>
              <a:gd name="connsiteX1" fmla="*/ 171380 w 655726"/>
              <a:gd name="connsiteY1" fmla="*/ 1179195 h 1369218"/>
              <a:gd name="connsiteX2" fmla="*/ 6121 w 655726"/>
              <a:gd name="connsiteY2" fmla="*/ 751998 h 1369218"/>
              <a:gd name="connsiteX3" fmla="*/ 75653 w 655726"/>
              <a:gd name="connsiteY3" fmla="*/ 384809 h 1369218"/>
              <a:gd name="connsiteX4" fmla="*/ 293777 w 655726"/>
              <a:gd name="connsiteY4" fmla="*/ 97631 h 1369218"/>
              <a:gd name="connsiteX5" fmla="*/ 655726 w 655726"/>
              <a:gd name="connsiteY5" fmla="*/ 0 h 1369218"/>
              <a:gd name="connsiteX0" fmla="*/ 463321 w 655726"/>
              <a:gd name="connsiteY0" fmla="*/ 1369338 h 1369338"/>
              <a:gd name="connsiteX1" fmla="*/ 171380 w 655726"/>
              <a:gd name="connsiteY1" fmla="*/ 1179315 h 1369338"/>
              <a:gd name="connsiteX2" fmla="*/ 6121 w 655726"/>
              <a:gd name="connsiteY2" fmla="*/ 752118 h 1369338"/>
              <a:gd name="connsiteX3" fmla="*/ 75653 w 655726"/>
              <a:gd name="connsiteY3" fmla="*/ 384929 h 1369338"/>
              <a:gd name="connsiteX4" fmla="*/ 293777 w 655726"/>
              <a:gd name="connsiteY4" fmla="*/ 97751 h 1369338"/>
              <a:gd name="connsiteX5" fmla="*/ 655726 w 655726"/>
              <a:gd name="connsiteY5" fmla="*/ 120 h 1369338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61400 w 653805"/>
              <a:gd name="connsiteY0" fmla="*/ 1369333 h 1369333"/>
              <a:gd name="connsiteX1" fmla="*/ 169459 w 653805"/>
              <a:gd name="connsiteY1" fmla="*/ 1179310 h 1369333"/>
              <a:gd name="connsiteX2" fmla="*/ 4200 w 653805"/>
              <a:gd name="connsiteY2" fmla="*/ 752113 h 1369333"/>
              <a:gd name="connsiteX3" fmla="*/ 73732 w 653805"/>
              <a:gd name="connsiteY3" fmla="*/ 384924 h 1369333"/>
              <a:gd name="connsiteX4" fmla="*/ 101832 w 653805"/>
              <a:gd name="connsiteY4" fmla="*/ 373494 h 1369333"/>
              <a:gd name="connsiteX5" fmla="*/ 291856 w 653805"/>
              <a:gd name="connsiteY5" fmla="*/ 97746 h 1369333"/>
              <a:gd name="connsiteX6" fmla="*/ 653805 w 653805"/>
              <a:gd name="connsiteY6" fmla="*/ 115 h 1369333"/>
              <a:gd name="connsiteX0" fmla="*/ 458563 w 650968"/>
              <a:gd name="connsiteY0" fmla="*/ 1369333 h 1369333"/>
              <a:gd name="connsiteX1" fmla="*/ 166622 w 650968"/>
              <a:gd name="connsiteY1" fmla="*/ 1179310 h 1369333"/>
              <a:gd name="connsiteX2" fmla="*/ 1363 w 650968"/>
              <a:gd name="connsiteY2" fmla="*/ 752113 h 1369333"/>
              <a:gd name="connsiteX3" fmla="*/ 98995 w 650968"/>
              <a:gd name="connsiteY3" fmla="*/ 373494 h 1369333"/>
              <a:gd name="connsiteX4" fmla="*/ 289019 w 650968"/>
              <a:gd name="connsiteY4" fmla="*/ 97746 h 1369333"/>
              <a:gd name="connsiteX5" fmla="*/ 650968 w 650968"/>
              <a:gd name="connsiteY5" fmla="*/ 115 h 1369333"/>
              <a:gd name="connsiteX0" fmla="*/ 393877 w 586282"/>
              <a:gd name="connsiteY0" fmla="*/ 1369333 h 1369333"/>
              <a:gd name="connsiteX1" fmla="*/ 101936 w 586282"/>
              <a:gd name="connsiteY1" fmla="*/ 1179310 h 1369333"/>
              <a:gd name="connsiteX2" fmla="*/ 10496 w 586282"/>
              <a:gd name="connsiteY2" fmla="*/ 752113 h 1369333"/>
              <a:gd name="connsiteX3" fmla="*/ 34309 w 586282"/>
              <a:gd name="connsiteY3" fmla="*/ 373494 h 1369333"/>
              <a:gd name="connsiteX4" fmla="*/ 224333 w 586282"/>
              <a:gd name="connsiteY4" fmla="*/ 97746 h 1369333"/>
              <a:gd name="connsiteX5" fmla="*/ 586282 w 586282"/>
              <a:gd name="connsiteY5" fmla="*/ 115 h 1369333"/>
              <a:gd name="connsiteX0" fmla="*/ 389217 w 581622"/>
              <a:gd name="connsiteY0" fmla="*/ 1369333 h 1369333"/>
              <a:gd name="connsiteX1" fmla="*/ 97276 w 581622"/>
              <a:gd name="connsiteY1" fmla="*/ 1179310 h 1369333"/>
              <a:gd name="connsiteX2" fmla="*/ 5836 w 581622"/>
              <a:gd name="connsiteY2" fmla="*/ 752113 h 1369333"/>
              <a:gd name="connsiteX3" fmla="*/ 29649 w 581622"/>
              <a:gd name="connsiteY3" fmla="*/ 373494 h 1369333"/>
              <a:gd name="connsiteX4" fmla="*/ 219673 w 581622"/>
              <a:gd name="connsiteY4" fmla="*/ 97746 h 1369333"/>
              <a:gd name="connsiteX5" fmla="*/ 581622 w 581622"/>
              <a:gd name="connsiteY5" fmla="*/ 115 h 1369333"/>
              <a:gd name="connsiteX0" fmla="*/ 383381 w 575786"/>
              <a:gd name="connsiteY0" fmla="*/ 1372918 h 1372918"/>
              <a:gd name="connsiteX1" fmla="*/ 91440 w 575786"/>
              <a:gd name="connsiteY1" fmla="*/ 1182895 h 1372918"/>
              <a:gd name="connsiteX2" fmla="*/ 0 w 575786"/>
              <a:gd name="connsiteY2" fmla="*/ 755698 h 1372918"/>
              <a:gd name="connsiteX3" fmla="*/ 213837 w 575786"/>
              <a:gd name="connsiteY3" fmla="*/ 101331 h 1372918"/>
              <a:gd name="connsiteX4" fmla="*/ 575786 w 575786"/>
              <a:gd name="connsiteY4" fmla="*/ 3700 h 1372918"/>
              <a:gd name="connsiteX0" fmla="*/ 383381 w 575786"/>
              <a:gd name="connsiteY0" fmla="*/ 1370651 h 1370651"/>
              <a:gd name="connsiteX1" fmla="*/ 91440 w 575786"/>
              <a:gd name="connsiteY1" fmla="*/ 1180628 h 1370651"/>
              <a:gd name="connsiteX2" fmla="*/ 0 w 575786"/>
              <a:gd name="connsiteY2" fmla="*/ 665325 h 1370651"/>
              <a:gd name="connsiteX3" fmla="*/ 213837 w 575786"/>
              <a:gd name="connsiteY3" fmla="*/ 99064 h 1370651"/>
              <a:gd name="connsiteX4" fmla="*/ 575786 w 575786"/>
              <a:gd name="connsiteY4" fmla="*/ 1433 h 1370651"/>
              <a:gd name="connsiteX0" fmla="*/ 383381 w 575786"/>
              <a:gd name="connsiteY0" fmla="*/ 1370412 h 1370412"/>
              <a:gd name="connsiteX1" fmla="*/ 91440 w 575786"/>
              <a:gd name="connsiteY1" fmla="*/ 1180389 h 1370412"/>
              <a:gd name="connsiteX2" fmla="*/ 0 w 575786"/>
              <a:gd name="connsiteY2" fmla="*/ 650798 h 1370412"/>
              <a:gd name="connsiteX3" fmla="*/ 213837 w 575786"/>
              <a:gd name="connsiteY3" fmla="*/ 98825 h 1370412"/>
              <a:gd name="connsiteX4" fmla="*/ 575786 w 575786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387899 w 580304"/>
              <a:gd name="connsiteY0" fmla="*/ 1370412 h 1370412"/>
              <a:gd name="connsiteX1" fmla="*/ 95958 w 580304"/>
              <a:gd name="connsiteY1" fmla="*/ 1180389 h 1370412"/>
              <a:gd name="connsiteX2" fmla="*/ 4518 w 580304"/>
              <a:gd name="connsiteY2" fmla="*/ 650798 h 1370412"/>
              <a:gd name="connsiteX3" fmla="*/ 218355 w 580304"/>
              <a:gd name="connsiteY3" fmla="*/ 98825 h 1370412"/>
              <a:gd name="connsiteX4" fmla="*/ 580304 w 580304"/>
              <a:gd name="connsiteY4" fmla="*/ 1194 h 1370412"/>
              <a:gd name="connsiteX0" fmla="*/ 462602 w 581188"/>
              <a:gd name="connsiteY0" fmla="*/ 1368030 h 1368030"/>
              <a:gd name="connsiteX1" fmla="*/ 96842 w 581188"/>
              <a:gd name="connsiteY1" fmla="*/ 1180389 h 1368030"/>
              <a:gd name="connsiteX2" fmla="*/ 5402 w 581188"/>
              <a:gd name="connsiteY2" fmla="*/ 650798 h 1368030"/>
              <a:gd name="connsiteX3" fmla="*/ 219239 w 581188"/>
              <a:gd name="connsiteY3" fmla="*/ 98825 h 1368030"/>
              <a:gd name="connsiteX4" fmla="*/ 581188 w 581188"/>
              <a:gd name="connsiteY4" fmla="*/ 1194 h 1368030"/>
              <a:gd name="connsiteX0" fmla="*/ 463882 w 582468"/>
              <a:gd name="connsiteY0" fmla="*/ 1368030 h 1368030"/>
              <a:gd name="connsiteX1" fmla="*/ 86216 w 582468"/>
              <a:gd name="connsiteY1" fmla="*/ 1142289 h 1368030"/>
              <a:gd name="connsiteX2" fmla="*/ 6682 w 582468"/>
              <a:gd name="connsiteY2" fmla="*/ 650798 h 1368030"/>
              <a:gd name="connsiteX3" fmla="*/ 220519 w 582468"/>
              <a:gd name="connsiteY3" fmla="*/ 98825 h 1368030"/>
              <a:gd name="connsiteX4" fmla="*/ 582468 w 582468"/>
              <a:gd name="connsiteY4" fmla="*/ 1194 h 1368030"/>
              <a:gd name="connsiteX0" fmla="*/ 463882 w 582468"/>
              <a:gd name="connsiteY0" fmla="*/ 1366930 h 1366930"/>
              <a:gd name="connsiteX1" fmla="*/ 86216 w 582468"/>
              <a:gd name="connsiteY1" fmla="*/ 1141189 h 1366930"/>
              <a:gd name="connsiteX2" fmla="*/ 6682 w 582468"/>
              <a:gd name="connsiteY2" fmla="*/ 649698 h 1366930"/>
              <a:gd name="connsiteX3" fmla="*/ 189562 w 582468"/>
              <a:gd name="connsiteY3" fmla="*/ 152494 h 1366930"/>
              <a:gd name="connsiteX4" fmla="*/ 582468 w 582468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8496 w 577082"/>
              <a:gd name="connsiteY0" fmla="*/ 1366930 h 1366930"/>
              <a:gd name="connsiteX1" fmla="*/ 80830 w 577082"/>
              <a:gd name="connsiteY1" fmla="*/ 1141189 h 1366930"/>
              <a:gd name="connsiteX2" fmla="*/ 1296 w 577082"/>
              <a:gd name="connsiteY2" fmla="*/ 649698 h 1366930"/>
              <a:gd name="connsiteX3" fmla="*/ 184176 w 577082"/>
              <a:gd name="connsiteY3" fmla="*/ 152494 h 1366930"/>
              <a:gd name="connsiteX4" fmla="*/ 577082 w 577082"/>
              <a:gd name="connsiteY4" fmla="*/ 94 h 1366930"/>
              <a:gd name="connsiteX0" fmla="*/ 457572 w 576158"/>
              <a:gd name="connsiteY0" fmla="*/ 1366930 h 1366930"/>
              <a:gd name="connsiteX1" fmla="*/ 125150 w 576158"/>
              <a:gd name="connsiteY1" fmla="*/ 1131664 h 1366930"/>
              <a:gd name="connsiteX2" fmla="*/ 372 w 576158"/>
              <a:gd name="connsiteY2" fmla="*/ 649698 h 1366930"/>
              <a:gd name="connsiteX3" fmla="*/ 183252 w 576158"/>
              <a:gd name="connsiteY3" fmla="*/ 152494 h 1366930"/>
              <a:gd name="connsiteX4" fmla="*/ 576158 w 576158"/>
              <a:gd name="connsiteY4" fmla="*/ 94 h 1366930"/>
              <a:gd name="connsiteX0" fmla="*/ 524328 w 576239"/>
              <a:gd name="connsiteY0" fmla="*/ 1371692 h 1371692"/>
              <a:gd name="connsiteX1" fmla="*/ 125231 w 576239"/>
              <a:gd name="connsiteY1" fmla="*/ 1131664 h 1371692"/>
              <a:gd name="connsiteX2" fmla="*/ 453 w 576239"/>
              <a:gd name="connsiteY2" fmla="*/ 649698 h 1371692"/>
              <a:gd name="connsiteX3" fmla="*/ 183333 w 576239"/>
              <a:gd name="connsiteY3" fmla="*/ 152494 h 1371692"/>
              <a:gd name="connsiteX4" fmla="*/ 576239 w 576239"/>
              <a:gd name="connsiteY4" fmla="*/ 94 h 1371692"/>
              <a:gd name="connsiteX0" fmla="*/ 524328 w 540521"/>
              <a:gd name="connsiteY0" fmla="*/ 1378825 h 1378825"/>
              <a:gd name="connsiteX1" fmla="*/ 125231 w 540521"/>
              <a:gd name="connsiteY1" fmla="*/ 1138797 h 1378825"/>
              <a:gd name="connsiteX2" fmla="*/ 453 w 540521"/>
              <a:gd name="connsiteY2" fmla="*/ 656831 h 1378825"/>
              <a:gd name="connsiteX3" fmla="*/ 183333 w 540521"/>
              <a:gd name="connsiteY3" fmla="*/ 159627 h 1378825"/>
              <a:gd name="connsiteX4" fmla="*/ 540521 w 540521"/>
              <a:gd name="connsiteY4" fmla="*/ 83 h 1378825"/>
              <a:gd name="connsiteX0" fmla="*/ 524328 w 524328"/>
              <a:gd name="connsiteY0" fmla="*/ 1378825 h 1378825"/>
              <a:gd name="connsiteX1" fmla="*/ 125231 w 524328"/>
              <a:gd name="connsiteY1" fmla="*/ 1138797 h 1378825"/>
              <a:gd name="connsiteX2" fmla="*/ 453 w 524328"/>
              <a:gd name="connsiteY2" fmla="*/ 656831 h 1378825"/>
              <a:gd name="connsiteX3" fmla="*/ 183333 w 524328"/>
              <a:gd name="connsiteY3" fmla="*/ 159627 h 1378825"/>
              <a:gd name="connsiteX4" fmla="*/ 521471 w 524328"/>
              <a:gd name="connsiteY4" fmla="*/ 83 h 1378825"/>
              <a:gd name="connsiteX0" fmla="*/ 524384 w 524384"/>
              <a:gd name="connsiteY0" fmla="*/ 1378825 h 1378825"/>
              <a:gd name="connsiteX1" fmla="*/ 125287 w 524384"/>
              <a:gd name="connsiteY1" fmla="*/ 1138797 h 1378825"/>
              <a:gd name="connsiteX2" fmla="*/ 509 w 524384"/>
              <a:gd name="connsiteY2" fmla="*/ 656831 h 1378825"/>
              <a:gd name="connsiteX3" fmla="*/ 183389 w 524384"/>
              <a:gd name="connsiteY3" fmla="*/ 159627 h 1378825"/>
              <a:gd name="connsiteX4" fmla="*/ 521527 w 524384"/>
              <a:gd name="connsiteY4" fmla="*/ 83 h 1378825"/>
              <a:gd name="connsiteX0" fmla="*/ 524263 w 524263"/>
              <a:gd name="connsiteY0" fmla="*/ 1378825 h 1378825"/>
              <a:gd name="connsiteX1" fmla="*/ 125166 w 524263"/>
              <a:gd name="connsiteY1" fmla="*/ 1138797 h 1378825"/>
              <a:gd name="connsiteX2" fmla="*/ 388 w 524263"/>
              <a:gd name="connsiteY2" fmla="*/ 656831 h 1378825"/>
              <a:gd name="connsiteX3" fmla="*/ 183268 w 524263"/>
              <a:gd name="connsiteY3" fmla="*/ 159627 h 1378825"/>
              <a:gd name="connsiteX4" fmla="*/ 521406 w 524263"/>
              <a:gd name="connsiteY4" fmla="*/ 83 h 137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24263" h="1378825">
                <a:moveTo>
                  <a:pt x="524263" y="1378825"/>
                </a:moveTo>
                <a:cubicBezTo>
                  <a:pt x="471876" y="1372475"/>
                  <a:pt x="207607" y="1265439"/>
                  <a:pt x="125166" y="1138797"/>
                </a:cubicBezTo>
                <a:cubicBezTo>
                  <a:pt x="46522" y="1017988"/>
                  <a:pt x="-5010" y="793515"/>
                  <a:pt x="388" y="656831"/>
                </a:cubicBezTo>
                <a:cubicBezTo>
                  <a:pt x="8880" y="478951"/>
                  <a:pt x="96432" y="269085"/>
                  <a:pt x="183268" y="159627"/>
                </a:cubicBezTo>
                <a:cubicBezTo>
                  <a:pt x="270104" y="50169"/>
                  <a:pt x="422287" y="-2398"/>
                  <a:pt x="521406" y="83"/>
                </a:cubicBezTo>
              </a:path>
            </a:pathLst>
          </a:custGeom>
          <a:noFill/>
          <a:ln w="25400">
            <a:solidFill>
              <a:srgbClr val="006A4D"/>
            </a:solidFill>
            <a:headEnd type="triangle" w="lg" len="lg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57150" y="4134966"/>
            <a:ext cx="274320" cy="0"/>
          </a:xfrm>
          <a:prstGeom prst="straightConnector1">
            <a:avLst/>
          </a:prstGeom>
          <a:ln w="25400">
            <a:solidFill>
              <a:srgbClr val="006A4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248400" y="4002732"/>
            <a:ext cx="1905000" cy="264468"/>
          </a:xfrm>
          <a:prstGeom prst="rect">
            <a:avLst/>
          </a:prstGeom>
          <a:solidFill>
            <a:srgbClr val="006A4D">
              <a:alpha val="30196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return address</a:t>
            </a:r>
            <a:endParaRPr lang="tr-TR" sz="1600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6248400" y="4002732"/>
            <a:ext cx="1905000" cy="264468"/>
          </a:xfrm>
          <a:prstGeom prst="rect">
            <a:avLst/>
          </a:prstGeom>
          <a:solidFill>
            <a:srgbClr val="C00000">
              <a:alpha val="25000"/>
            </a:srgbClr>
          </a:solidFill>
          <a:ln>
            <a:solidFill>
              <a:srgbClr val="006A4D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accent1">
                    <a:lumMod val="20000"/>
                    <a:lumOff val="80000"/>
                  </a:schemeClr>
                </a:solidFill>
              </a:rPr>
              <a:t>malicious return</a:t>
            </a:r>
            <a:endParaRPr lang="tr-TR" sz="1600" b="1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22172" y="2717192"/>
            <a:ext cx="229230" cy="553998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3600" dirty="0" smtClean="0"/>
              <a:t>≠</a:t>
            </a:r>
            <a:endParaRPr lang="en-US" sz="3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8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92410466"/>
      </p:ext>
    </p:extLst>
  </p:cSld>
  <p:clrMapOvr>
    <a:masterClrMapping/>
  </p:clrMapOvr>
  <p:transition advTm="1737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9" dur="indefinite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33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81481E-6 L 0.00017 -0.35648 " pathEditMode="relative" ptsTypes="AA">
                                      <p:cBhvr>
                                        <p:cTn id="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41" dur="indefinite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2" dur="indefinite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5" presetClass="emph" presetSubtype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 override="childStyle">
                                        <p:cTn id="69" dur="indefinite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/>
      <p:bldP spid="38" grpId="0" animBg="1"/>
      <p:bldP spid="38" grpId="1" animBg="1"/>
      <p:bldP spid="39" grpId="0" animBg="1"/>
      <p:bldP spid="39" grpId="1" animBg="1"/>
      <p:bldP spid="54" grpId="0" animBg="1"/>
      <p:bldP spid="62" grpId="0" animBg="1"/>
      <p:bldP spid="31" grpId="2" animBg="1"/>
      <p:bldP spid="31" grpId="3" animBg="1"/>
      <p:bldP spid="43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Defeating Secure Call Stacks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u="sng" dirty="0" smtClean="0"/>
              <a:t>Initiating an attack</a:t>
            </a:r>
          </a:p>
          <a:p>
            <a:pPr lvl="1"/>
            <a:r>
              <a:rPr lang="en-US" sz="2400" dirty="0" smtClean="0"/>
              <a:t>Overwrite </a:t>
            </a:r>
            <a:r>
              <a:rPr lang="en-US" sz="2400" dirty="0"/>
              <a:t>a function pointer,</a:t>
            </a:r>
          </a:p>
          <a:p>
            <a:pPr lvl="1"/>
            <a:r>
              <a:rPr lang="en-US" sz="2400" dirty="0" smtClean="0"/>
              <a:t>Overwrite </a:t>
            </a:r>
            <a:r>
              <a:rPr lang="en-US" sz="2400" dirty="0"/>
              <a:t>a </a:t>
            </a:r>
            <a:r>
              <a:rPr lang="en-US" sz="2400" dirty="0" err="1">
                <a:latin typeface="Consolas" pitchFamily="49" charset="0"/>
                <a:cs typeface="Consolas" pitchFamily="49" charset="0"/>
              </a:rPr>
              <a:t>longjmp</a:t>
            </a:r>
            <a:r>
              <a:rPr lang="en-US" sz="2400" dirty="0"/>
              <a:t> buffer,</a:t>
            </a:r>
          </a:p>
          <a:p>
            <a:pPr lvl="1"/>
            <a:r>
              <a:rPr lang="en-US" sz="2400" dirty="0" smtClean="0"/>
              <a:t>Exploit a </a:t>
            </a:r>
            <a:r>
              <a:rPr lang="en-US" sz="2400" dirty="0"/>
              <a:t>format string </a:t>
            </a:r>
            <a:r>
              <a:rPr lang="en-US" sz="2400" dirty="0" smtClean="0"/>
              <a:t>vulnerability</a:t>
            </a:r>
          </a:p>
          <a:p>
            <a:pPr lvl="1"/>
            <a:endParaRPr lang="en-US" sz="2400" dirty="0"/>
          </a:p>
          <a:p>
            <a:r>
              <a:rPr lang="en-US" sz="2800" u="sng" dirty="0" smtClean="0"/>
              <a:t>Performing an attack</a:t>
            </a:r>
          </a:p>
          <a:p>
            <a:pPr lvl="1"/>
            <a:r>
              <a:rPr lang="en-US" sz="2400" dirty="0" smtClean="0"/>
              <a:t>Use </a:t>
            </a:r>
            <a:r>
              <a:rPr lang="en-US" sz="2400" dirty="0" smtClean="0"/>
              <a:t>indirect jumps instead </a:t>
            </a:r>
            <a:r>
              <a:rPr lang="en-US" sz="2400" dirty="0" smtClean="0"/>
              <a:t>of returns </a:t>
            </a:r>
          </a:p>
          <a:p>
            <a:pPr lvl="2"/>
            <a:r>
              <a:rPr lang="en-US" sz="2000" dirty="0" smtClean="0"/>
              <a:t>Jump Oriented Programming</a:t>
            </a:r>
            <a:endParaRPr lang="en-US" sz="2000" dirty="0" smtClean="0"/>
          </a:p>
          <a:p>
            <a:pPr lvl="2"/>
            <a:r>
              <a:rPr lang="en-US" sz="2000" dirty="0" smtClean="0"/>
              <a:t>Need </a:t>
            </a:r>
            <a:r>
              <a:rPr lang="en-US" sz="2000" dirty="0" smtClean="0"/>
              <a:t>a special </a:t>
            </a:r>
            <a:r>
              <a:rPr lang="en-US" sz="2000" dirty="0" smtClean="0"/>
              <a:t>gadget to orchestrate </a:t>
            </a:r>
            <a:r>
              <a:rPr lang="en-US" sz="2000" dirty="0" smtClean="0"/>
              <a:t>control</a:t>
            </a:r>
            <a:endParaRPr lang="en-US" sz="20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ISCA 2012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F49B95-8789-41FA-8613-EA08EBF0473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60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16.4|12.5|10.9|18.1|11.2|2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16.4|12.5|10.9|18.1|11.2|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16.4|12.5|10.9|18.1|11.2|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16.4|12.5|10.9|18.1|11.2|2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16.4|12.5|10.9|18.1|11.2|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1|16.4|12.5|10.9|18.1|11.2|2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6736</TotalTime>
  <Words>1949</Words>
  <Application>Microsoft Office PowerPoint</Application>
  <PresentationFormat>On-screen Show (4:3)</PresentationFormat>
  <Paragraphs>667</Paragraphs>
  <Slides>36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Branch Regulation: Low-Overhead Protection from Code Reuse Attacks</vt:lpstr>
      <vt:lpstr>Attack Classification from NIST Database</vt:lpstr>
      <vt:lpstr>Buffer Overflow and  Code Injection Attack: Example</vt:lpstr>
      <vt:lpstr>Existing Protection from Code Injection Attacks:  No Execute Bit (NX)</vt:lpstr>
      <vt:lpstr>Next Frontier: Code Reuse Attacks (CRAs)</vt:lpstr>
      <vt:lpstr>Return Oriented Programming (ROP)</vt:lpstr>
      <vt:lpstr>Protecting Against ROP: Secure Call Stack</vt:lpstr>
      <vt:lpstr>Example of a Secure Call Stack</vt:lpstr>
      <vt:lpstr>Defeating Secure Call Stacks</vt:lpstr>
      <vt:lpstr>Jump Oriented Programming</vt:lpstr>
      <vt:lpstr>Defending Against JOP Attacks</vt:lpstr>
      <vt:lpstr>Control Flow Integrity</vt:lpstr>
      <vt:lpstr>CFI Limitations</vt:lpstr>
      <vt:lpstr>Where Do Jump Targets Go?</vt:lpstr>
      <vt:lpstr>Our Proposal: Branch Regulation</vt:lpstr>
      <vt:lpstr>How Does BR Mitigate JOP Attacks?</vt:lpstr>
      <vt:lpstr>Implementing Branch Regulation</vt:lpstr>
      <vt:lpstr>Inserting Code Annotations</vt:lpstr>
      <vt:lpstr>Executing Call Instruction</vt:lpstr>
      <vt:lpstr>Executing Jump Instruction</vt:lpstr>
      <vt:lpstr>Executing Return Instruction</vt:lpstr>
      <vt:lpstr>Security of Branch Regulation</vt:lpstr>
      <vt:lpstr>Number of Vulnerable Functions</vt:lpstr>
      <vt:lpstr>Additional Security Analysis in the Paper</vt:lpstr>
      <vt:lpstr>Increase of Executable Size</vt:lpstr>
      <vt:lpstr>Impact of Secure Stack Cache Size</vt:lpstr>
      <vt:lpstr>BR Performance with 4-Entry Cache</vt:lpstr>
      <vt:lpstr>Conclusions</vt:lpstr>
      <vt:lpstr>PowerPoint Presentation</vt:lpstr>
      <vt:lpstr>Backup Slides</vt:lpstr>
      <vt:lpstr>Unintended Instructions</vt:lpstr>
      <vt:lpstr>Dispatcher Gadgets</vt:lpstr>
      <vt:lpstr>Identifying Dispatcher Gadgets</vt:lpstr>
      <vt:lpstr>Dispatcher Gadget Examples</vt:lpstr>
      <vt:lpstr>Unintended Instructions</vt:lpstr>
      <vt:lpstr>Gadget Length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meltem</dc:creator>
  <cp:lastModifiedBy>meltem</cp:lastModifiedBy>
  <cp:revision>133</cp:revision>
  <dcterms:created xsi:type="dcterms:W3CDTF">2012-04-27T23:06:47Z</dcterms:created>
  <dcterms:modified xsi:type="dcterms:W3CDTF">2012-06-10T00:45:58Z</dcterms:modified>
</cp:coreProperties>
</file>