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6" r:id="rId1"/>
  </p:sldMasterIdLst>
  <p:notesMasterIdLst>
    <p:notesMasterId r:id="rId35"/>
  </p:notesMasterIdLst>
  <p:sldIdLst>
    <p:sldId id="256" r:id="rId2"/>
    <p:sldId id="291" r:id="rId3"/>
    <p:sldId id="280" r:id="rId4"/>
    <p:sldId id="282" r:id="rId5"/>
    <p:sldId id="307" r:id="rId6"/>
    <p:sldId id="320" r:id="rId7"/>
    <p:sldId id="281" r:id="rId8"/>
    <p:sldId id="284" r:id="rId9"/>
    <p:sldId id="292" r:id="rId10"/>
    <p:sldId id="321" r:id="rId11"/>
    <p:sldId id="346" r:id="rId12"/>
    <p:sldId id="348" r:id="rId13"/>
    <p:sldId id="347" r:id="rId14"/>
    <p:sldId id="322" r:id="rId15"/>
    <p:sldId id="324" r:id="rId16"/>
    <p:sldId id="326" r:id="rId17"/>
    <p:sldId id="327" r:id="rId18"/>
    <p:sldId id="351" r:id="rId19"/>
    <p:sldId id="350" r:id="rId20"/>
    <p:sldId id="328" r:id="rId21"/>
    <p:sldId id="329" r:id="rId22"/>
    <p:sldId id="330" r:id="rId23"/>
    <p:sldId id="332" r:id="rId24"/>
    <p:sldId id="334" r:id="rId25"/>
    <p:sldId id="352" r:id="rId26"/>
    <p:sldId id="349" r:id="rId27"/>
    <p:sldId id="335" r:id="rId28"/>
    <p:sldId id="336" r:id="rId29"/>
    <p:sldId id="303" r:id="rId30"/>
    <p:sldId id="316" r:id="rId31"/>
    <p:sldId id="290" r:id="rId32"/>
    <p:sldId id="313" r:id="rId33"/>
    <p:sldId id="323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A4D"/>
    <a:srgbClr val="C00000"/>
    <a:srgbClr val="61C250"/>
    <a:srgbClr val="6FB9C3"/>
    <a:srgbClr val="000000"/>
    <a:srgbClr val="FFFFFF"/>
    <a:srgbClr val="FF0000"/>
    <a:srgbClr val="C9D04C"/>
    <a:srgbClr val="FFA7A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108" autoAdjust="0"/>
    <p:restoredTop sz="94660" autoAdjust="0"/>
  </p:normalViewPr>
  <p:slideViewPr>
    <p:cSldViewPr>
      <p:cViewPr varScale="1">
        <p:scale>
          <a:sx n="73" d="100"/>
          <a:sy n="73" d="100"/>
        </p:scale>
        <p:origin x="-102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eltem\Desktop\ISCA_Data\jop_security_v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hart>
    <c:view3D>
      <c:rotX val="75"/>
      <c:perspective val="30"/>
    </c:view3D>
    <c:plotArea>
      <c:layout>
        <c:manualLayout>
          <c:layoutTarget val="inner"/>
          <c:xMode val="edge"/>
          <c:yMode val="edge"/>
          <c:x val="9.2592592592592639E-3"/>
          <c:y val="4.8080128499717011E-2"/>
          <c:w val="0.58611572858948202"/>
          <c:h val="0.8851419152506762"/>
        </c:manualLayout>
      </c:layout>
      <c:pie3DChart>
        <c:varyColors val="1"/>
        <c:ser>
          <c:idx val="0"/>
          <c:order val="0"/>
          <c:explosion val="25"/>
          <c:dPt>
            <c:idx val="0"/>
            <c:spPr>
              <a:solidFill>
                <a:srgbClr val="006A4D"/>
              </a:solidFill>
            </c:spPr>
          </c:dPt>
          <c:dPt>
            <c:idx val="1"/>
            <c:spPr>
              <a:solidFill>
                <a:srgbClr val="61C250"/>
              </a:solidFill>
            </c:spPr>
          </c:dPt>
          <c:dPt>
            <c:idx val="2"/>
            <c:spPr>
              <a:solidFill>
                <a:srgbClr val="C9D04C"/>
              </a:solidFill>
            </c:spPr>
          </c:dPt>
          <c:dPt>
            <c:idx val="3"/>
            <c:spPr>
              <a:solidFill>
                <a:srgbClr val="002060"/>
              </a:solidFill>
            </c:spPr>
          </c:dPt>
          <c:dPt>
            <c:idx val="4"/>
            <c:spPr>
              <a:solidFill>
                <a:srgbClr val="7030A0"/>
              </a:solidFill>
            </c:spPr>
          </c:dPt>
          <c:dPt>
            <c:idx val="5"/>
            <c:spPr>
              <a:solidFill>
                <a:srgbClr val="0070C0"/>
              </a:solidFill>
            </c:spPr>
          </c:dPt>
          <c:dPt>
            <c:idx val="6"/>
            <c:spPr>
              <a:solidFill>
                <a:srgbClr val="00B0F0"/>
              </a:solidFill>
            </c:spPr>
          </c:dPt>
          <c:dPt>
            <c:idx val="7"/>
            <c:spPr>
              <a:solidFill>
                <a:schemeClr val="bg1">
                  <a:lumMod val="65000"/>
                </a:schemeClr>
              </a:solidFill>
            </c:spPr>
          </c:dPt>
          <c:cat>
            <c:strRef>
              <c:f>Sheet1!$H$10:$H$17</c:f>
              <c:strCache>
                <c:ptCount val="8"/>
                <c:pt idx="0">
                  <c:v>Buffer Errors</c:v>
                </c:pt>
                <c:pt idx="1">
                  <c:v>SQL Injection</c:v>
                </c:pt>
                <c:pt idx="2">
                  <c:v>Resource Management Errors</c:v>
                </c:pt>
                <c:pt idx="3">
                  <c:v>Input Validation</c:v>
                </c:pt>
                <c:pt idx="4">
                  <c:v>Code Injection</c:v>
                </c:pt>
                <c:pt idx="5">
                  <c:v>Permissions, Privileges, and Access Control</c:v>
                </c:pt>
                <c:pt idx="6">
                  <c:v>Numeric Errors</c:v>
                </c:pt>
                <c:pt idx="7">
                  <c:v>Other</c:v>
                </c:pt>
              </c:strCache>
            </c:strRef>
          </c:cat>
          <c:val>
            <c:numRef>
              <c:f>Sheet1!$I$10:$I$17</c:f>
              <c:numCache>
                <c:formatCode>General</c:formatCode>
                <c:ptCount val="8"/>
                <c:pt idx="0">
                  <c:v>1378</c:v>
                </c:pt>
                <c:pt idx="1">
                  <c:v>849</c:v>
                </c:pt>
                <c:pt idx="2">
                  <c:v>478</c:v>
                </c:pt>
                <c:pt idx="3">
                  <c:v>392</c:v>
                </c:pt>
                <c:pt idx="4">
                  <c:v>351</c:v>
                </c:pt>
                <c:pt idx="5">
                  <c:v>293</c:v>
                </c:pt>
                <c:pt idx="6">
                  <c:v>216</c:v>
                </c:pt>
                <c:pt idx="7">
                  <c:v>674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59259259259259334"/>
          <c:y val="3.1614472244872988E-2"/>
          <c:w val="0.39814814814814831"/>
          <c:h val="0.9447841999359351"/>
        </c:manualLayout>
      </c:layout>
      <c:txPr>
        <a:bodyPr/>
        <a:lstStyle/>
        <a:p>
          <a:pPr>
            <a:defRPr sz="1800"/>
          </a:pPr>
          <a:endParaRPr lang="tr-TR"/>
        </a:p>
      </c:txPr>
    </c:legend>
    <c:plotVisOnly val="1"/>
    <c:dispBlanksAs val="zero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hart>
    <c:plotArea>
      <c:layout>
        <c:manualLayout>
          <c:layoutTarget val="inner"/>
          <c:xMode val="edge"/>
          <c:yMode val="edge"/>
          <c:x val="0.10305288227860412"/>
          <c:y val="8.1372778108103699E-2"/>
          <c:w val="0.87534217944979142"/>
          <c:h val="0.73013545093418752"/>
        </c:manualLayout>
      </c:layout>
      <c:barChart>
        <c:barDir val="col"/>
        <c:grouping val="clustered"/>
        <c:ser>
          <c:idx val="1"/>
          <c:order val="0"/>
          <c:tx>
            <c:strRef>
              <c:f>Sheet1!$I$35</c:f>
              <c:strCache>
                <c:ptCount val="1"/>
                <c:pt idx="0">
                  <c:v>State Changes ≤ 2</c:v>
                </c:pt>
              </c:strCache>
            </c:strRef>
          </c:tx>
          <c:spPr>
            <a:solidFill>
              <a:srgbClr val="006A4D"/>
            </a:solidFill>
          </c:spPr>
          <c:cat>
            <c:numRef>
              <c:f>Sheet1!$H$36:$H$45</c:f>
              <c:numCache>
                <c:formatCode>General</c:formatCode>
                <c:ptCount val="10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</c:numCache>
            </c:numRef>
          </c:cat>
          <c:val>
            <c:numRef>
              <c:f>Sheet1!$I$36:$I$45</c:f>
              <c:numCache>
                <c:formatCode>General</c:formatCode>
                <c:ptCount val="10"/>
                <c:pt idx="0">
                  <c:v>0.29907373101148632</c:v>
                </c:pt>
                <c:pt idx="1">
                  <c:v>0.17590172503920501</c:v>
                </c:pt>
                <c:pt idx="2">
                  <c:v>6.5362383281458394E-2</c:v>
                </c:pt>
                <c:pt idx="3">
                  <c:v>1.8560334857079901E-2</c:v>
                </c:pt>
                <c:pt idx="4">
                  <c:v>4.3804380438043893E-3</c:v>
                </c:pt>
                <c:pt idx="5">
                  <c:v>9.5316769396962763E-4</c:v>
                </c:pt>
                <c:pt idx="6">
                  <c:v>1.997203914519673E-4</c:v>
                </c:pt>
                <c:pt idx="7">
                  <c:v>7.0052539404553507E-5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2"/>
          <c:order val="1"/>
          <c:tx>
            <c:strRef>
              <c:f>Sheet1!$J$35</c:f>
              <c:strCache>
                <c:ptCount val="1"/>
                <c:pt idx="0">
                  <c:v>State Changes ≤ 1</c:v>
                </c:pt>
              </c:strCache>
            </c:strRef>
          </c:tx>
          <c:spPr>
            <a:solidFill>
              <a:srgbClr val="61C250"/>
            </a:solidFill>
          </c:spPr>
          <c:cat>
            <c:numRef>
              <c:f>Sheet1!$H$36:$H$45</c:f>
              <c:numCache>
                <c:formatCode>General</c:formatCode>
                <c:ptCount val="10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</c:numCache>
            </c:numRef>
          </c:cat>
          <c:val>
            <c:numRef>
              <c:f>Sheet1!$J$36:$J$45</c:f>
              <c:numCache>
                <c:formatCode>General</c:formatCode>
                <c:ptCount val="10"/>
                <c:pt idx="0">
                  <c:v>0.19814746202297126</c:v>
                </c:pt>
                <c:pt idx="1">
                  <c:v>5.7239938281301597E-2</c:v>
                </c:pt>
                <c:pt idx="2">
                  <c:v>1.48214021046391E-2</c:v>
                </c:pt>
                <c:pt idx="3">
                  <c:v>2.6986837032549412E-3</c:v>
                </c:pt>
                <c:pt idx="4">
                  <c:v>4.2004200420042091E-4</c:v>
                </c:pt>
                <c:pt idx="5">
                  <c:v>6.3544512931308484E-5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axId val="51763456"/>
        <c:axId val="54722944"/>
      </c:barChart>
      <c:catAx>
        <c:axId val="5176345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Gadget Length</a:t>
                </a:r>
              </a:p>
            </c:rich>
          </c:tx>
          <c:layout/>
        </c:title>
        <c:numFmt formatCode="General" sourceLinked="1"/>
        <c:tickLblPos val="nextTo"/>
        <c:crossAx val="54722944"/>
        <c:crosses val="autoZero"/>
        <c:auto val="1"/>
        <c:lblAlgn val="ctr"/>
        <c:lblOffset val="100"/>
      </c:catAx>
      <c:valAx>
        <c:axId val="54722944"/>
        <c:scaling>
          <c:orientation val="minMax"/>
        </c:scaling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Percentage of Total Gadgets Found</a:t>
                </a:r>
              </a:p>
            </c:rich>
          </c:tx>
          <c:layout>
            <c:manualLayout>
              <c:xMode val="edge"/>
              <c:yMode val="edge"/>
              <c:x val="0"/>
              <c:y val="0.16304905414020199"/>
            </c:manualLayout>
          </c:layout>
        </c:title>
        <c:numFmt formatCode="0%" sourceLinked="0"/>
        <c:tickLblPos val="nextTo"/>
        <c:txPr>
          <a:bodyPr/>
          <a:lstStyle/>
          <a:p>
            <a:pPr>
              <a:defRPr sz="1600"/>
            </a:pPr>
            <a:endParaRPr lang="tr-TR"/>
          </a:p>
        </c:txPr>
        <c:crossAx val="5176345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5036660348012052"/>
          <c:y val="0"/>
          <c:w val="0.49000753378049988"/>
          <c:h val="6.7671834404129272E-2"/>
        </c:manualLayout>
      </c:layout>
      <c:spPr>
        <a:noFill/>
      </c:spPr>
      <c:txPr>
        <a:bodyPr/>
        <a:lstStyle/>
        <a:p>
          <a:pPr>
            <a:defRPr sz="1600"/>
          </a:pPr>
          <a:endParaRPr lang="tr-TR"/>
        </a:p>
      </c:txPr>
    </c:legend>
    <c:plotVisOnly val="1"/>
    <c:dispBlanksAs val="gap"/>
  </c:chart>
  <c:txPr>
    <a:bodyPr/>
    <a:lstStyle/>
    <a:p>
      <a:pPr>
        <a:defRPr sz="1400"/>
      </a:pPr>
      <a:endParaRPr lang="tr-T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hart>
    <c:plotArea>
      <c:layout/>
      <c:lineChart>
        <c:grouping val="standard"/>
        <c:ser>
          <c:idx val="1"/>
          <c:order val="0"/>
          <c:spPr>
            <a:ln w="34925">
              <a:solidFill>
                <a:srgbClr val="006A4D"/>
              </a:solidFill>
            </a:ln>
          </c:spPr>
          <c:marker>
            <c:symbol val="none"/>
          </c:marker>
          <c:cat>
            <c:numRef>
              <c:f>Sheet1!$E$91:$E$140</c:f>
              <c:numCache>
                <c:formatCode>General</c:formatCode>
                <c:ptCount val="50"/>
                <c:pt idx="0">
                  <c:v>1</c:v>
                </c:pt>
                <c:pt idx="4">
                  <c:v>5</c:v>
                </c:pt>
                <c:pt idx="9">
                  <c:v>10</c:v>
                </c:pt>
                <c:pt idx="14">
                  <c:v>15</c:v>
                </c:pt>
                <c:pt idx="19">
                  <c:v>20</c:v>
                </c:pt>
                <c:pt idx="24">
                  <c:v>25</c:v>
                </c:pt>
                <c:pt idx="29">
                  <c:v>30</c:v>
                </c:pt>
                <c:pt idx="34">
                  <c:v>35</c:v>
                </c:pt>
                <c:pt idx="39">
                  <c:v>40</c:v>
                </c:pt>
                <c:pt idx="44">
                  <c:v>45</c:v>
                </c:pt>
                <c:pt idx="49">
                  <c:v>50</c:v>
                </c:pt>
              </c:numCache>
            </c:numRef>
          </c:cat>
          <c:val>
            <c:numRef>
              <c:f>Sheet1!$F$91:$F$140</c:f>
              <c:numCache>
                <c:formatCode>General</c:formatCode>
                <c:ptCount val="50"/>
                <c:pt idx="0">
                  <c:v>0.30361445783132501</c:v>
                </c:pt>
                <c:pt idx="1">
                  <c:v>0.47469879518072333</c:v>
                </c:pt>
                <c:pt idx="2">
                  <c:v>0.56867469879518195</c:v>
                </c:pt>
                <c:pt idx="3">
                  <c:v>0.64819277108433704</c:v>
                </c:pt>
                <c:pt idx="4">
                  <c:v>0.68915662650602405</c:v>
                </c:pt>
                <c:pt idx="5">
                  <c:v>0.71807228915662658</c:v>
                </c:pt>
                <c:pt idx="6">
                  <c:v>0.73493975903614495</c:v>
                </c:pt>
                <c:pt idx="7">
                  <c:v>0.7566265060240972</c:v>
                </c:pt>
                <c:pt idx="8">
                  <c:v>0.77590361445783196</c:v>
                </c:pt>
                <c:pt idx="9">
                  <c:v>0.7855421686746985</c:v>
                </c:pt>
                <c:pt idx="10">
                  <c:v>0.79759036144578299</c:v>
                </c:pt>
                <c:pt idx="11">
                  <c:v>0.80481927710843493</c:v>
                </c:pt>
                <c:pt idx="12">
                  <c:v>0.81927710843373502</c:v>
                </c:pt>
                <c:pt idx="13">
                  <c:v>0.83132530120481962</c:v>
                </c:pt>
                <c:pt idx="14">
                  <c:v>0.84096385542168695</c:v>
                </c:pt>
                <c:pt idx="15">
                  <c:v>0.85060240963855493</c:v>
                </c:pt>
                <c:pt idx="16">
                  <c:v>0.85301204819277099</c:v>
                </c:pt>
                <c:pt idx="17">
                  <c:v>0.8626506024096392</c:v>
                </c:pt>
                <c:pt idx="18">
                  <c:v>0.86987951807228991</c:v>
                </c:pt>
                <c:pt idx="19">
                  <c:v>0.87710843373494063</c:v>
                </c:pt>
                <c:pt idx="20">
                  <c:v>0.88433734939758957</c:v>
                </c:pt>
                <c:pt idx="21">
                  <c:v>0.89156626506023928</c:v>
                </c:pt>
                <c:pt idx="22">
                  <c:v>0.89397590361445878</c:v>
                </c:pt>
                <c:pt idx="23">
                  <c:v>0.89638554216867505</c:v>
                </c:pt>
                <c:pt idx="24">
                  <c:v>0.90120481927710805</c:v>
                </c:pt>
                <c:pt idx="25">
                  <c:v>0.9132530120481942</c:v>
                </c:pt>
                <c:pt idx="26">
                  <c:v>0.92048192771084258</c:v>
                </c:pt>
                <c:pt idx="27">
                  <c:v>0.92530120481927702</c:v>
                </c:pt>
                <c:pt idx="28">
                  <c:v>0.93253012048192707</c:v>
                </c:pt>
                <c:pt idx="29">
                  <c:v>0.93493975903614501</c:v>
                </c:pt>
                <c:pt idx="30">
                  <c:v>0.93734939759036162</c:v>
                </c:pt>
                <c:pt idx="31">
                  <c:v>0.93975903614458001</c:v>
                </c:pt>
                <c:pt idx="32">
                  <c:v>0.94216867469879595</c:v>
                </c:pt>
                <c:pt idx="33">
                  <c:v>0.94457831325301278</c:v>
                </c:pt>
                <c:pt idx="34">
                  <c:v>0.9518072289156615</c:v>
                </c:pt>
                <c:pt idx="35">
                  <c:v>0.95421686746987966</c:v>
                </c:pt>
                <c:pt idx="36">
                  <c:v>0.95903614457831299</c:v>
                </c:pt>
                <c:pt idx="37">
                  <c:v>0.96385542168674765</c:v>
                </c:pt>
                <c:pt idx="38">
                  <c:v>0.96626506024096359</c:v>
                </c:pt>
                <c:pt idx="39">
                  <c:v>0.97108433734939792</c:v>
                </c:pt>
                <c:pt idx="40">
                  <c:v>0.97831325301204797</c:v>
                </c:pt>
                <c:pt idx="41">
                  <c:v>0.98795180722891662</c:v>
                </c:pt>
                <c:pt idx="42">
                  <c:v>0.99277108433734851</c:v>
                </c:pt>
                <c:pt idx="43">
                  <c:v>0.99277108433734851</c:v>
                </c:pt>
                <c:pt idx="44">
                  <c:v>0.99518072289156556</c:v>
                </c:pt>
                <c:pt idx="45">
                  <c:v>0.99518072289156556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</c:numCache>
            </c:numRef>
          </c:val>
        </c:ser>
        <c:marker val="1"/>
        <c:axId val="54763520"/>
        <c:axId val="54765440"/>
      </c:lineChart>
      <c:catAx>
        <c:axId val="547635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Gadget</a:t>
                </a:r>
                <a:r>
                  <a:rPr lang="en-US" baseline="0" dirty="0" smtClean="0"/>
                  <a:t> Length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54765440"/>
        <c:crosses val="autoZero"/>
        <c:auto val="1"/>
        <c:lblAlgn val="ctr"/>
        <c:lblOffset val="100"/>
      </c:catAx>
      <c:valAx>
        <c:axId val="54765440"/>
        <c:scaling>
          <c:orientation val="minMax"/>
          <c:max val="1"/>
        </c:scaling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Frequency</a:t>
                </a:r>
                <a:endParaRPr lang="en-US" dirty="0"/>
              </a:p>
            </c:rich>
          </c:tx>
          <c:layout/>
        </c:title>
        <c:numFmt formatCode="0%" sourceLinked="0"/>
        <c:tickLblPos val="nextTo"/>
        <c:crossAx val="5476352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400"/>
      </a:pPr>
      <a:endParaRPr lang="tr-TR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34175-4943-4938-9D21-964DFD6DCFDB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E1468-056B-4F5C-8345-2D78F3DFC0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30563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E1468-056B-4F5C-8345-2D78F3DFC0C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76937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579477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EB13C86F-7A8A-4FB7-BB3D-1487CCBA49D6}" type="datetime1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930637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B666FBE7-23B1-4DFF-9347-EBF2959733B0}" type="datetime1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38630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1CCDBD53-9DDB-48AD-B393-23161FDBABC6}" type="datetime1">
              <a:rPr lang="en-US" smtClean="0"/>
              <a:pPr/>
              <a:t>2/21/2013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591772"/>
            <a:ext cx="3581400" cy="27432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14486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1A8DF9D0-AE05-4CFC-99E0-18C1F584E4C9}" type="datetime1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58953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E6B031EE-E8D6-41F5-B89E-EBFAA5949EF4}" type="datetime1">
              <a:rPr lang="en-US" smtClean="0"/>
              <a:pPr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382679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078226AC-ADE4-4F16-85B0-08B429B26D77}" type="datetime1">
              <a:rPr lang="en-US" smtClean="0"/>
              <a:pPr/>
              <a:t>2/21/2013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193026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FDF5BFDE-AED9-46AE-90B7-8B38236B26A2}" type="datetime1">
              <a:rPr lang="en-US" smtClean="0"/>
              <a:pPr/>
              <a:t>2/21/2013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62509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551FB62F-533B-4112-BB86-1C31585334EF}" type="datetime1">
              <a:rPr lang="en-US" smtClean="0"/>
              <a:pPr/>
              <a:t>2/21/2013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99331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05B17C0F-5D26-4F76-AF80-3352C2752F48}" type="datetime1">
              <a:rPr lang="en-US" smtClean="0"/>
              <a:pPr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0329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4BD3ACE1-7133-45B3-B5F4-9A730C259470}" type="datetime1">
              <a:rPr lang="en-US" smtClean="0"/>
              <a:pPr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70295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83680"/>
            <a:ext cx="1051304" cy="27432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44562"/>
          </a:xfrm>
          <a:prstGeom prst="rect">
            <a:avLst/>
          </a:prstGeom>
          <a:gradFill flip="none" rotWithShape="1">
            <a:gsLst>
              <a:gs pos="0">
                <a:srgbClr val="006A4D">
                  <a:tint val="66000"/>
                  <a:satMod val="160000"/>
                  <a:alpha val="44000"/>
                </a:srgbClr>
              </a:gs>
              <a:gs pos="61000">
                <a:srgbClr val="006A4D">
                  <a:tint val="44500"/>
                  <a:satMod val="160000"/>
                  <a:alpha val="45000"/>
                </a:srgbClr>
              </a:gs>
              <a:gs pos="100000">
                <a:srgbClr val="006A4D">
                  <a:tint val="23500"/>
                  <a:satMod val="160000"/>
                  <a:alpha val="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591772"/>
            <a:ext cx="3581400" cy="274320"/>
          </a:xfrm>
          <a:prstGeom prst="rect">
            <a:avLst/>
          </a:prstGeom>
          <a:solidFill>
            <a:srgbClr val="006A4D">
              <a:alpha val="8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8200" y="6583680"/>
            <a:ext cx="4495800" cy="274320"/>
          </a:xfrm>
          <a:prstGeom prst="rect">
            <a:avLst/>
          </a:prstGeom>
          <a:solidFill>
            <a:srgbClr val="006A4D">
              <a:alpha val="20000"/>
            </a:srgbClr>
          </a:solidFill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EF49B95-8789-41FA-8613-EA08EBF047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072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n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762000"/>
            <a:ext cx="8458200" cy="1470025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SCRAP: </a:t>
            </a:r>
            <a:br>
              <a:rPr lang="en-US" sz="2800" b="1" dirty="0" smtClean="0">
                <a:latin typeface="Arial" pitchFamily="34" charset="0"/>
                <a:cs typeface="Arial" pitchFamily="34" charset="0"/>
              </a:rPr>
            </a:b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Architec</a:t>
            </a:r>
            <a:r>
              <a:rPr lang="en-US" sz="2800" b="1" dirty="0" smtClean="0">
                <a:latin typeface="Arial" pitchFamily="34" charset="0"/>
              </a:rPr>
              <a:t>ture for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Signature</a:t>
            </a:r>
            <a:r>
              <a:rPr lang="en-US" sz="2800" b="1" dirty="0" smtClean="0">
                <a:latin typeface="Arial" pitchFamily="34" charset="0"/>
              </a:rPr>
              <a:t>-Based Protection </a:t>
            </a:r>
            <a:br>
              <a:rPr lang="en-US" sz="2800" b="1" dirty="0" smtClean="0">
                <a:latin typeface="Arial" pitchFamily="34" charset="0"/>
              </a:rPr>
            </a:br>
            <a:r>
              <a:rPr lang="en-US" sz="2800" b="1" dirty="0" smtClean="0">
                <a:latin typeface="Arial" pitchFamily="34" charset="0"/>
              </a:rPr>
              <a:t>from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Code Reuse Attacks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2438400"/>
          </a:xfrm>
        </p:spPr>
        <p:txBody>
          <a:bodyPr>
            <a:normAutofit/>
          </a:bodyPr>
          <a:lstStyle/>
          <a:p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Mehmet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Kayaalp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</a:rPr>
              <a:t>, Timothy Schmitt,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</a:rPr>
              <a:t>Junaid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</a:rPr>
              <a:t>Nomani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</a:rPr>
              <a:t>, Dmitry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</a:rPr>
              <a:t>Ponomarev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</a:rPr>
              <a:t> and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</a:rPr>
              <a:t>Nael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</a:rPr>
              <a:t> Abu-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</a:rPr>
              <a:t>Ghazaleh</a:t>
            </a:r>
            <a:endParaRPr lang="en-US" sz="2000" dirty="0">
              <a:solidFill>
                <a:schemeClr val="tx1"/>
              </a:solidFill>
              <a:latin typeface="Arial" pitchFamily="34" charset="0"/>
            </a:endParaRPr>
          </a:p>
          <a:p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Department of Computer Science</a:t>
            </a:r>
          </a:p>
          <a:p>
            <a:r>
              <a:rPr lang="en-US" sz="1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State University of New York at Binghamton</a:t>
            </a:r>
          </a:p>
          <a:p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295400" y="5943600"/>
            <a:ext cx="64008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Presented at the19th IEEE International Symposium on </a:t>
            </a:r>
            <a:br>
              <a:rPr lang="en-US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High-Performance Computer Architecture (HPCA-19), February 25th, 2013</a:t>
            </a:r>
          </a:p>
        </p:txBody>
      </p:sp>
    </p:spTree>
    <p:extLst>
      <p:ext uri="{BB962C8B-B14F-4D97-AF65-F5344CB8AC3E}">
        <p14:creationId xmlns="" xmlns:p14="http://schemas.microsoft.com/office/powerpoint/2010/main" val="46919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Prior </a:t>
            </a:r>
            <a:r>
              <a:rPr lang="en-US" sz="3200" dirty="0" smtClean="0"/>
              <a:t>Work on Signature-Based Detection</a:t>
            </a:r>
            <a:endParaRPr lang="en-US" sz="32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US" dirty="0" smtClean="0"/>
              <a:t>“DROP: Detecting ROP malicious code”</a:t>
            </a:r>
          </a:p>
          <a:p>
            <a:pPr lvl="1"/>
            <a:r>
              <a:rPr lang="en-US" dirty="0" smtClean="0"/>
              <a:t>P. Chen et al. ICISS 2009</a:t>
            </a:r>
          </a:p>
          <a:p>
            <a:pPr lvl="1">
              <a:buNone/>
            </a:pPr>
            <a:endParaRPr lang="en-US" dirty="0" smtClean="0"/>
          </a:p>
          <a:p>
            <a:pPr marL="914400" lvl="2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if (# instructions between returns &lt;=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5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 </a:t>
            </a:r>
            <a:br>
              <a:rPr lang="en-US" dirty="0" smtClean="0">
                <a:latin typeface="Consolas" pitchFamily="49" charset="0"/>
                <a:cs typeface="Consolas" pitchFamily="49" charset="0"/>
              </a:rPr>
            </a:br>
            <a:r>
              <a:rPr lang="en-US" dirty="0" smtClean="0">
                <a:latin typeface="Consolas" pitchFamily="49" charset="0"/>
                <a:cs typeface="Consolas" pitchFamily="49" charset="0"/>
              </a:rPr>
              <a:t>	then it is a gadget</a:t>
            </a:r>
          </a:p>
          <a:p>
            <a:pPr marL="914400" lvl="2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if (# consecutive gadgets &gt;=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3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 </a:t>
            </a:r>
            <a:br>
              <a:rPr lang="en-US" dirty="0" smtClean="0">
                <a:latin typeface="Consolas" pitchFamily="49" charset="0"/>
                <a:cs typeface="Consolas" pitchFamily="49" charset="0"/>
              </a:rPr>
            </a:br>
            <a:r>
              <a:rPr lang="en-US" dirty="0" smtClean="0">
                <a:latin typeface="Consolas" pitchFamily="49" charset="0"/>
                <a:cs typeface="Consolas" pitchFamily="49" charset="0"/>
              </a:rPr>
              <a:t>	then it is a ROP attack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73799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Serbest Form"/>
          <p:cNvSpPr/>
          <p:nvPr/>
        </p:nvSpPr>
        <p:spPr>
          <a:xfrm>
            <a:off x="2636874" y="1598428"/>
            <a:ext cx="3880884" cy="3806456"/>
          </a:xfrm>
          <a:custGeom>
            <a:avLst/>
            <a:gdLst>
              <a:gd name="connsiteX0" fmla="*/ 0 w 3880884"/>
              <a:gd name="connsiteY0" fmla="*/ 2434856 h 3806456"/>
              <a:gd name="connsiteX1" fmla="*/ 1350335 w 3880884"/>
              <a:gd name="connsiteY1" fmla="*/ 2211572 h 3806456"/>
              <a:gd name="connsiteX2" fmla="*/ 1626782 w 3880884"/>
              <a:gd name="connsiteY2" fmla="*/ 1509823 h 3806456"/>
              <a:gd name="connsiteX3" fmla="*/ 1903228 w 3880884"/>
              <a:gd name="connsiteY3" fmla="*/ 531628 h 3806456"/>
              <a:gd name="connsiteX4" fmla="*/ 1977656 w 3880884"/>
              <a:gd name="connsiteY4" fmla="*/ 0 h 3806456"/>
              <a:gd name="connsiteX5" fmla="*/ 3880884 w 3880884"/>
              <a:gd name="connsiteY5" fmla="*/ 0 h 3806456"/>
              <a:gd name="connsiteX6" fmla="*/ 3880884 w 3880884"/>
              <a:gd name="connsiteY6" fmla="*/ 3795823 h 3806456"/>
              <a:gd name="connsiteX7" fmla="*/ 0 w 3880884"/>
              <a:gd name="connsiteY7" fmla="*/ 3806456 h 3806456"/>
              <a:gd name="connsiteX0" fmla="*/ 0 w 3880884"/>
              <a:gd name="connsiteY0" fmla="*/ 2434856 h 3806456"/>
              <a:gd name="connsiteX1" fmla="*/ 1350335 w 3880884"/>
              <a:gd name="connsiteY1" fmla="*/ 2211572 h 3806456"/>
              <a:gd name="connsiteX2" fmla="*/ 1626782 w 3880884"/>
              <a:gd name="connsiteY2" fmla="*/ 1509823 h 3806456"/>
              <a:gd name="connsiteX3" fmla="*/ 1903228 w 3880884"/>
              <a:gd name="connsiteY3" fmla="*/ 531628 h 3806456"/>
              <a:gd name="connsiteX4" fmla="*/ 1977656 w 3880884"/>
              <a:gd name="connsiteY4" fmla="*/ 0 h 3806456"/>
              <a:gd name="connsiteX5" fmla="*/ 3880884 w 3880884"/>
              <a:gd name="connsiteY5" fmla="*/ 0 h 3806456"/>
              <a:gd name="connsiteX6" fmla="*/ 3880884 w 3880884"/>
              <a:gd name="connsiteY6" fmla="*/ 3795823 h 3806456"/>
              <a:gd name="connsiteX7" fmla="*/ 0 w 3880884"/>
              <a:gd name="connsiteY7" fmla="*/ 3806456 h 3806456"/>
              <a:gd name="connsiteX8" fmla="*/ 0 w 3880884"/>
              <a:gd name="connsiteY8" fmla="*/ 2434856 h 3806456"/>
              <a:gd name="connsiteX0" fmla="*/ 0 w 3880884"/>
              <a:gd name="connsiteY0" fmla="*/ 2434856 h 3806456"/>
              <a:gd name="connsiteX1" fmla="*/ 1401726 w 3880884"/>
              <a:gd name="connsiteY1" fmla="*/ 2287772 h 3806456"/>
              <a:gd name="connsiteX2" fmla="*/ 1626782 w 3880884"/>
              <a:gd name="connsiteY2" fmla="*/ 1509823 h 3806456"/>
              <a:gd name="connsiteX3" fmla="*/ 1903228 w 3880884"/>
              <a:gd name="connsiteY3" fmla="*/ 531628 h 3806456"/>
              <a:gd name="connsiteX4" fmla="*/ 1977656 w 3880884"/>
              <a:gd name="connsiteY4" fmla="*/ 0 h 3806456"/>
              <a:gd name="connsiteX5" fmla="*/ 3880884 w 3880884"/>
              <a:gd name="connsiteY5" fmla="*/ 0 h 3806456"/>
              <a:gd name="connsiteX6" fmla="*/ 3880884 w 3880884"/>
              <a:gd name="connsiteY6" fmla="*/ 3795823 h 3806456"/>
              <a:gd name="connsiteX7" fmla="*/ 0 w 3880884"/>
              <a:gd name="connsiteY7" fmla="*/ 3806456 h 3806456"/>
              <a:gd name="connsiteX8" fmla="*/ 0 w 3880884"/>
              <a:gd name="connsiteY8" fmla="*/ 2434856 h 3806456"/>
              <a:gd name="connsiteX0" fmla="*/ 0 w 3880884"/>
              <a:gd name="connsiteY0" fmla="*/ 2434856 h 3806456"/>
              <a:gd name="connsiteX1" fmla="*/ 1401726 w 3880884"/>
              <a:gd name="connsiteY1" fmla="*/ 2135372 h 3806456"/>
              <a:gd name="connsiteX2" fmla="*/ 1626782 w 3880884"/>
              <a:gd name="connsiteY2" fmla="*/ 1509823 h 3806456"/>
              <a:gd name="connsiteX3" fmla="*/ 1903228 w 3880884"/>
              <a:gd name="connsiteY3" fmla="*/ 531628 h 3806456"/>
              <a:gd name="connsiteX4" fmla="*/ 1977656 w 3880884"/>
              <a:gd name="connsiteY4" fmla="*/ 0 h 3806456"/>
              <a:gd name="connsiteX5" fmla="*/ 3880884 w 3880884"/>
              <a:gd name="connsiteY5" fmla="*/ 0 h 3806456"/>
              <a:gd name="connsiteX6" fmla="*/ 3880884 w 3880884"/>
              <a:gd name="connsiteY6" fmla="*/ 3795823 h 3806456"/>
              <a:gd name="connsiteX7" fmla="*/ 0 w 3880884"/>
              <a:gd name="connsiteY7" fmla="*/ 3806456 h 3806456"/>
              <a:gd name="connsiteX8" fmla="*/ 0 w 3880884"/>
              <a:gd name="connsiteY8" fmla="*/ 2434856 h 3806456"/>
              <a:gd name="connsiteX0" fmla="*/ 30126 w 3880884"/>
              <a:gd name="connsiteY0" fmla="*/ 2821172 h 3806456"/>
              <a:gd name="connsiteX1" fmla="*/ 1401726 w 3880884"/>
              <a:gd name="connsiteY1" fmla="*/ 2135372 h 3806456"/>
              <a:gd name="connsiteX2" fmla="*/ 1626782 w 3880884"/>
              <a:gd name="connsiteY2" fmla="*/ 1509823 h 3806456"/>
              <a:gd name="connsiteX3" fmla="*/ 1903228 w 3880884"/>
              <a:gd name="connsiteY3" fmla="*/ 531628 h 3806456"/>
              <a:gd name="connsiteX4" fmla="*/ 1977656 w 3880884"/>
              <a:gd name="connsiteY4" fmla="*/ 0 h 3806456"/>
              <a:gd name="connsiteX5" fmla="*/ 3880884 w 3880884"/>
              <a:gd name="connsiteY5" fmla="*/ 0 h 3806456"/>
              <a:gd name="connsiteX6" fmla="*/ 3880884 w 3880884"/>
              <a:gd name="connsiteY6" fmla="*/ 3795823 h 3806456"/>
              <a:gd name="connsiteX7" fmla="*/ 0 w 3880884"/>
              <a:gd name="connsiteY7" fmla="*/ 3806456 h 3806456"/>
              <a:gd name="connsiteX8" fmla="*/ 30126 w 3880884"/>
              <a:gd name="connsiteY8" fmla="*/ 2821172 h 3806456"/>
              <a:gd name="connsiteX0" fmla="*/ 30126 w 3880884"/>
              <a:gd name="connsiteY0" fmla="*/ 2821172 h 3806456"/>
              <a:gd name="connsiteX1" fmla="*/ 1401726 w 3880884"/>
              <a:gd name="connsiteY1" fmla="*/ 2135372 h 3806456"/>
              <a:gd name="connsiteX2" fmla="*/ 1626782 w 3880884"/>
              <a:gd name="connsiteY2" fmla="*/ 1509823 h 3806456"/>
              <a:gd name="connsiteX3" fmla="*/ 1903228 w 3880884"/>
              <a:gd name="connsiteY3" fmla="*/ 531628 h 3806456"/>
              <a:gd name="connsiteX4" fmla="*/ 1977656 w 3880884"/>
              <a:gd name="connsiteY4" fmla="*/ 0 h 3806456"/>
              <a:gd name="connsiteX5" fmla="*/ 3880884 w 3880884"/>
              <a:gd name="connsiteY5" fmla="*/ 0 h 3806456"/>
              <a:gd name="connsiteX6" fmla="*/ 3880884 w 3880884"/>
              <a:gd name="connsiteY6" fmla="*/ 3795823 h 3806456"/>
              <a:gd name="connsiteX7" fmla="*/ 0 w 3880884"/>
              <a:gd name="connsiteY7" fmla="*/ 3806456 h 3806456"/>
              <a:gd name="connsiteX8" fmla="*/ 30126 w 3880884"/>
              <a:gd name="connsiteY8" fmla="*/ 2821172 h 3806456"/>
              <a:gd name="connsiteX0" fmla="*/ 30126 w 3880884"/>
              <a:gd name="connsiteY0" fmla="*/ 2821172 h 3806456"/>
              <a:gd name="connsiteX1" fmla="*/ 1626782 w 3880884"/>
              <a:gd name="connsiteY1" fmla="*/ 1509823 h 3806456"/>
              <a:gd name="connsiteX2" fmla="*/ 1903228 w 3880884"/>
              <a:gd name="connsiteY2" fmla="*/ 531628 h 3806456"/>
              <a:gd name="connsiteX3" fmla="*/ 1977656 w 3880884"/>
              <a:gd name="connsiteY3" fmla="*/ 0 h 3806456"/>
              <a:gd name="connsiteX4" fmla="*/ 3880884 w 3880884"/>
              <a:gd name="connsiteY4" fmla="*/ 0 h 3806456"/>
              <a:gd name="connsiteX5" fmla="*/ 3880884 w 3880884"/>
              <a:gd name="connsiteY5" fmla="*/ 3795823 h 3806456"/>
              <a:gd name="connsiteX6" fmla="*/ 0 w 3880884"/>
              <a:gd name="connsiteY6" fmla="*/ 3806456 h 3806456"/>
              <a:gd name="connsiteX7" fmla="*/ 30126 w 3880884"/>
              <a:gd name="connsiteY7" fmla="*/ 2821172 h 3806456"/>
              <a:gd name="connsiteX0" fmla="*/ 30126 w 3880884"/>
              <a:gd name="connsiteY0" fmla="*/ 2821172 h 3806456"/>
              <a:gd name="connsiteX1" fmla="*/ 1903228 w 3880884"/>
              <a:gd name="connsiteY1" fmla="*/ 531628 h 3806456"/>
              <a:gd name="connsiteX2" fmla="*/ 1977656 w 3880884"/>
              <a:gd name="connsiteY2" fmla="*/ 0 h 3806456"/>
              <a:gd name="connsiteX3" fmla="*/ 3880884 w 3880884"/>
              <a:gd name="connsiteY3" fmla="*/ 0 h 3806456"/>
              <a:gd name="connsiteX4" fmla="*/ 3880884 w 3880884"/>
              <a:gd name="connsiteY4" fmla="*/ 3795823 h 3806456"/>
              <a:gd name="connsiteX5" fmla="*/ 0 w 3880884"/>
              <a:gd name="connsiteY5" fmla="*/ 3806456 h 3806456"/>
              <a:gd name="connsiteX6" fmla="*/ 30126 w 3880884"/>
              <a:gd name="connsiteY6" fmla="*/ 2821172 h 3806456"/>
              <a:gd name="connsiteX0" fmla="*/ 30126 w 3880884"/>
              <a:gd name="connsiteY0" fmla="*/ 2821172 h 3806456"/>
              <a:gd name="connsiteX1" fmla="*/ 1977656 w 3880884"/>
              <a:gd name="connsiteY1" fmla="*/ 0 h 3806456"/>
              <a:gd name="connsiteX2" fmla="*/ 3880884 w 3880884"/>
              <a:gd name="connsiteY2" fmla="*/ 0 h 3806456"/>
              <a:gd name="connsiteX3" fmla="*/ 3880884 w 3880884"/>
              <a:gd name="connsiteY3" fmla="*/ 3795823 h 3806456"/>
              <a:gd name="connsiteX4" fmla="*/ 0 w 3880884"/>
              <a:gd name="connsiteY4" fmla="*/ 3806456 h 3806456"/>
              <a:gd name="connsiteX5" fmla="*/ 30126 w 3880884"/>
              <a:gd name="connsiteY5" fmla="*/ 2821172 h 3806456"/>
              <a:gd name="connsiteX0" fmla="*/ 30126 w 3880884"/>
              <a:gd name="connsiteY0" fmla="*/ 2821172 h 3806456"/>
              <a:gd name="connsiteX1" fmla="*/ 1977656 w 3880884"/>
              <a:gd name="connsiteY1" fmla="*/ 0 h 3806456"/>
              <a:gd name="connsiteX2" fmla="*/ 3880884 w 3880884"/>
              <a:gd name="connsiteY2" fmla="*/ 0 h 3806456"/>
              <a:gd name="connsiteX3" fmla="*/ 3880884 w 3880884"/>
              <a:gd name="connsiteY3" fmla="*/ 3795823 h 3806456"/>
              <a:gd name="connsiteX4" fmla="*/ 0 w 3880884"/>
              <a:gd name="connsiteY4" fmla="*/ 3806456 h 3806456"/>
              <a:gd name="connsiteX5" fmla="*/ 30126 w 3880884"/>
              <a:gd name="connsiteY5" fmla="*/ 2821172 h 3806456"/>
              <a:gd name="connsiteX0" fmla="*/ 30126 w 3880884"/>
              <a:gd name="connsiteY0" fmla="*/ 2821172 h 3806456"/>
              <a:gd name="connsiteX1" fmla="*/ 1977656 w 3880884"/>
              <a:gd name="connsiteY1" fmla="*/ 0 h 3806456"/>
              <a:gd name="connsiteX2" fmla="*/ 3880884 w 3880884"/>
              <a:gd name="connsiteY2" fmla="*/ 0 h 3806456"/>
              <a:gd name="connsiteX3" fmla="*/ 3880884 w 3880884"/>
              <a:gd name="connsiteY3" fmla="*/ 3795823 h 3806456"/>
              <a:gd name="connsiteX4" fmla="*/ 0 w 3880884"/>
              <a:gd name="connsiteY4" fmla="*/ 3806456 h 3806456"/>
              <a:gd name="connsiteX5" fmla="*/ 30126 w 3880884"/>
              <a:gd name="connsiteY5" fmla="*/ 2821172 h 3806456"/>
              <a:gd name="connsiteX0" fmla="*/ 30126 w 3880884"/>
              <a:gd name="connsiteY0" fmla="*/ 2821172 h 3806456"/>
              <a:gd name="connsiteX1" fmla="*/ 1977656 w 3880884"/>
              <a:gd name="connsiteY1" fmla="*/ 0 h 3806456"/>
              <a:gd name="connsiteX2" fmla="*/ 3880884 w 3880884"/>
              <a:gd name="connsiteY2" fmla="*/ 0 h 3806456"/>
              <a:gd name="connsiteX3" fmla="*/ 3880884 w 3880884"/>
              <a:gd name="connsiteY3" fmla="*/ 3795823 h 3806456"/>
              <a:gd name="connsiteX4" fmla="*/ 0 w 3880884"/>
              <a:gd name="connsiteY4" fmla="*/ 3806456 h 3806456"/>
              <a:gd name="connsiteX5" fmla="*/ 30126 w 3880884"/>
              <a:gd name="connsiteY5" fmla="*/ 2821172 h 3806456"/>
              <a:gd name="connsiteX0" fmla="*/ 30126 w 3880884"/>
              <a:gd name="connsiteY0" fmla="*/ 2668772 h 3806456"/>
              <a:gd name="connsiteX1" fmla="*/ 1977656 w 3880884"/>
              <a:gd name="connsiteY1" fmla="*/ 0 h 3806456"/>
              <a:gd name="connsiteX2" fmla="*/ 3880884 w 3880884"/>
              <a:gd name="connsiteY2" fmla="*/ 0 h 3806456"/>
              <a:gd name="connsiteX3" fmla="*/ 3880884 w 3880884"/>
              <a:gd name="connsiteY3" fmla="*/ 3795823 h 3806456"/>
              <a:gd name="connsiteX4" fmla="*/ 0 w 3880884"/>
              <a:gd name="connsiteY4" fmla="*/ 3806456 h 3806456"/>
              <a:gd name="connsiteX5" fmla="*/ 30126 w 3880884"/>
              <a:gd name="connsiteY5" fmla="*/ 2668772 h 3806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80884" h="3806456">
                <a:moveTo>
                  <a:pt x="30126" y="2668772"/>
                </a:moveTo>
                <a:cubicBezTo>
                  <a:pt x="1924493" y="2604977"/>
                  <a:pt x="1456365" y="1744330"/>
                  <a:pt x="1977656" y="0"/>
                </a:cubicBezTo>
                <a:lnTo>
                  <a:pt x="3880884" y="0"/>
                </a:lnTo>
                <a:lnTo>
                  <a:pt x="3880884" y="3795823"/>
                </a:lnTo>
                <a:lnTo>
                  <a:pt x="0" y="3806456"/>
                </a:lnTo>
                <a:lnTo>
                  <a:pt x="30126" y="2668772"/>
                </a:lnTo>
                <a:close/>
              </a:path>
            </a:pathLst>
          </a:custGeom>
          <a:solidFill>
            <a:srgbClr val="61C250">
              <a:alpha val="60000"/>
            </a:srgb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18 Dikdörtgen"/>
          <p:cNvSpPr/>
          <p:nvPr/>
        </p:nvSpPr>
        <p:spPr>
          <a:xfrm>
            <a:off x="2603202" y="1589567"/>
            <a:ext cx="1371600" cy="2057400"/>
          </a:xfrm>
          <a:prstGeom prst="rect">
            <a:avLst/>
          </a:prstGeom>
          <a:solidFill>
            <a:srgbClr val="C00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42 Serbest Form"/>
          <p:cNvSpPr/>
          <p:nvPr/>
        </p:nvSpPr>
        <p:spPr>
          <a:xfrm>
            <a:off x="2667000" y="1523999"/>
            <a:ext cx="3886200" cy="3886201"/>
          </a:xfrm>
          <a:custGeom>
            <a:avLst/>
            <a:gdLst>
              <a:gd name="connsiteX0" fmla="*/ 0 w 3492708"/>
              <a:gd name="connsiteY0" fmla="*/ 1648918 h 2473377"/>
              <a:gd name="connsiteX1" fmla="*/ 269822 w 3492708"/>
              <a:gd name="connsiteY1" fmla="*/ 1603947 h 2473377"/>
              <a:gd name="connsiteX2" fmla="*/ 449704 w 3492708"/>
              <a:gd name="connsiteY2" fmla="*/ 1528997 h 2473377"/>
              <a:gd name="connsiteX3" fmla="*/ 584616 w 3492708"/>
              <a:gd name="connsiteY3" fmla="*/ 1424065 h 2473377"/>
              <a:gd name="connsiteX4" fmla="*/ 704537 w 3492708"/>
              <a:gd name="connsiteY4" fmla="*/ 1274164 h 2473377"/>
              <a:gd name="connsiteX5" fmla="*/ 839449 w 3492708"/>
              <a:gd name="connsiteY5" fmla="*/ 1094282 h 2473377"/>
              <a:gd name="connsiteX6" fmla="*/ 929390 w 3492708"/>
              <a:gd name="connsiteY6" fmla="*/ 914400 h 2473377"/>
              <a:gd name="connsiteX7" fmla="*/ 1049311 w 3492708"/>
              <a:gd name="connsiteY7" fmla="*/ 629587 h 2473377"/>
              <a:gd name="connsiteX8" fmla="*/ 1094282 w 3492708"/>
              <a:gd name="connsiteY8" fmla="*/ 449705 h 2473377"/>
              <a:gd name="connsiteX9" fmla="*/ 1184222 w 3492708"/>
              <a:gd name="connsiteY9" fmla="*/ 194872 h 2473377"/>
              <a:gd name="connsiteX10" fmla="*/ 1229193 w 3492708"/>
              <a:gd name="connsiteY10" fmla="*/ 0 h 2473377"/>
              <a:gd name="connsiteX11" fmla="*/ 3492708 w 3492708"/>
              <a:gd name="connsiteY11" fmla="*/ 0 h 2473377"/>
              <a:gd name="connsiteX12" fmla="*/ 3492708 w 3492708"/>
              <a:gd name="connsiteY12" fmla="*/ 2473377 h 2473377"/>
              <a:gd name="connsiteX13" fmla="*/ 59960 w 3492708"/>
              <a:gd name="connsiteY13" fmla="*/ 2473377 h 2473377"/>
              <a:gd name="connsiteX14" fmla="*/ 74950 w 3492708"/>
              <a:gd name="connsiteY14" fmla="*/ 1768839 h 2473377"/>
              <a:gd name="connsiteX0" fmla="*/ 0 w 3492708"/>
              <a:gd name="connsiteY0" fmla="*/ 1648918 h 2473377"/>
              <a:gd name="connsiteX1" fmla="*/ 269822 w 3492708"/>
              <a:gd name="connsiteY1" fmla="*/ 1603947 h 2473377"/>
              <a:gd name="connsiteX2" fmla="*/ 449704 w 3492708"/>
              <a:gd name="connsiteY2" fmla="*/ 1528997 h 2473377"/>
              <a:gd name="connsiteX3" fmla="*/ 584616 w 3492708"/>
              <a:gd name="connsiteY3" fmla="*/ 1424065 h 2473377"/>
              <a:gd name="connsiteX4" fmla="*/ 704537 w 3492708"/>
              <a:gd name="connsiteY4" fmla="*/ 1274164 h 2473377"/>
              <a:gd name="connsiteX5" fmla="*/ 839449 w 3492708"/>
              <a:gd name="connsiteY5" fmla="*/ 1094282 h 2473377"/>
              <a:gd name="connsiteX6" fmla="*/ 929390 w 3492708"/>
              <a:gd name="connsiteY6" fmla="*/ 914400 h 2473377"/>
              <a:gd name="connsiteX7" fmla="*/ 1049311 w 3492708"/>
              <a:gd name="connsiteY7" fmla="*/ 629587 h 2473377"/>
              <a:gd name="connsiteX8" fmla="*/ 1094282 w 3492708"/>
              <a:gd name="connsiteY8" fmla="*/ 449705 h 2473377"/>
              <a:gd name="connsiteX9" fmla="*/ 1184222 w 3492708"/>
              <a:gd name="connsiteY9" fmla="*/ 194872 h 2473377"/>
              <a:gd name="connsiteX10" fmla="*/ 1229193 w 3492708"/>
              <a:gd name="connsiteY10" fmla="*/ 0 h 2473377"/>
              <a:gd name="connsiteX11" fmla="*/ 3492708 w 3492708"/>
              <a:gd name="connsiteY11" fmla="*/ 0 h 2473377"/>
              <a:gd name="connsiteX12" fmla="*/ 3492708 w 3492708"/>
              <a:gd name="connsiteY12" fmla="*/ 2473377 h 2473377"/>
              <a:gd name="connsiteX13" fmla="*/ 59960 w 3492708"/>
              <a:gd name="connsiteY13" fmla="*/ 2473377 h 2473377"/>
              <a:gd name="connsiteX0" fmla="*/ 0 w 3492708"/>
              <a:gd name="connsiteY0" fmla="*/ 1648918 h 2473377"/>
              <a:gd name="connsiteX1" fmla="*/ 269822 w 3492708"/>
              <a:gd name="connsiteY1" fmla="*/ 1603947 h 2473377"/>
              <a:gd name="connsiteX2" fmla="*/ 449704 w 3492708"/>
              <a:gd name="connsiteY2" fmla="*/ 1528997 h 2473377"/>
              <a:gd name="connsiteX3" fmla="*/ 584616 w 3492708"/>
              <a:gd name="connsiteY3" fmla="*/ 1424065 h 2473377"/>
              <a:gd name="connsiteX4" fmla="*/ 704537 w 3492708"/>
              <a:gd name="connsiteY4" fmla="*/ 1274164 h 2473377"/>
              <a:gd name="connsiteX5" fmla="*/ 839449 w 3492708"/>
              <a:gd name="connsiteY5" fmla="*/ 1094282 h 2473377"/>
              <a:gd name="connsiteX6" fmla="*/ 929390 w 3492708"/>
              <a:gd name="connsiteY6" fmla="*/ 914400 h 2473377"/>
              <a:gd name="connsiteX7" fmla="*/ 1049311 w 3492708"/>
              <a:gd name="connsiteY7" fmla="*/ 629587 h 2473377"/>
              <a:gd name="connsiteX8" fmla="*/ 1094282 w 3492708"/>
              <a:gd name="connsiteY8" fmla="*/ 449705 h 2473377"/>
              <a:gd name="connsiteX9" fmla="*/ 1184222 w 3492708"/>
              <a:gd name="connsiteY9" fmla="*/ 194872 h 2473377"/>
              <a:gd name="connsiteX10" fmla="*/ 1229193 w 3492708"/>
              <a:gd name="connsiteY10" fmla="*/ 0 h 2473377"/>
              <a:gd name="connsiteX11" fmla="*/ 3492708 w 3492708"/>
              <a:gd name="connsiteY11" fmla="*/ 0 h 2473377"/>
              <a:gd name="connsiteX12" fmla="*/ 3492708 w 3492708"/>
              <a:gd name="connsiteY12" fmla="*/ 2473377 h 2473377"/>
              <a:gd name="connsiteX13" fmla="*/ 59960 w 3492708"/>
              <a:gd name="connsiteY13" fmla="*/ 2473377 h 2473377"/>
              <a:gd name="connsiteX14" fmla="*/ 0 w 3492708"/>
              <a:gd name="connsiteY14" fmla="*/ 1648918 h 2473377"/>
              <a:gd name="connsiteX0" fmla="*/ 3748 w 3496456"/>
              <a:gd name="connsiteY0" fmla="*/ 1648918 h 2522095"/>
              <a:gd name="connsiteX1" fmla="*/ 273570 w 3496456"/>
              <a:gd name="connsiteY1" fmla="*/ 1603947 h 2522095"/>
              <a:gd name="connsiteX2" fmla="*/ 453452 w 3496456"/>
              <a:gd name="connsiteY2" fmla="*/ 1528997 h 2522095"/>
              <a:gd name="connsiteX3" fmla="*/ 588364 w 3496456"/>
              <a:gd name="connsiteY3" fmla="*/ 1424065 h 2522095"/>
              <a:gd name="connsiteX4" fmla="*/ 708285 w 3496456"/>
              <a:gd name="connsiteY4" fmla="*/ 1274164 h 2522095"/>
              <a:gd name="connsiteX5" fmla="*/ 843197 w 3496456"/>
              <a:gd name="connsiteY5" fmla="*/ 1094282 h 2522095"/>
              <a:gd name="connsiteX6" fmla="*/ 933138 w 3496456"/>
              <a:gd name="connsiteY6" fmla="*/ 914400 h 2522095"/>
              <a:gd name="connsiteX7" fmla="*/ 1053059 w 3496456"/>
              <a:gd name="connsiteY7" fmla="*/ 629587 h 2522095"/>
              <a:gd name="connsiteX8" fmla="*/ 1098030 w 3496456"/>
              <a:gd name="connsiteY8" fmla="*/ 449705 h 2522095"/>
              <a:gd name="connsiteX9" fmla="*/ 1187970 w 3496456"/>
              <a:gd name="connsiteY9" fmla="*/ 194872 h 2522095"/>
              <a:gd name="connsiteX10" fmla="*/ 1232941 w 3496456"/>
              <a:gd name="connsiteY10" fmla="*/ 0 h 2522095"/>
              <a:gd name="connsiteX11" fmla="*/ 3496456 w 3496456"/>
              <a:gd name="connsiteY11" fmla="*/ 0 h 2522095"/>
              <a:gd name="connsiteX12" fmla="*/ 3496456 w 3496456"/>
              <a:gd name="connsiteY12" fmla="*/ 2473377 h 2522095"/>
              <a:gd name="connsiteX13" fmla="*/ 0 w 3496456"/>
              <a:gd name="connsiteY13" fmla="*/ 2522095 h 2522095"/>
              <a:gd name="connsiteX14" fmla="*/ 3748 w 3496456"/>
              <a:gd name="connsiteY14" fmla="*/ 1648918 h 2522095"/>
              <a:gd name="connsiteX0" fmla="*/ 3748 w 3496456"/>
              <a:gd name="connsiteY0" fmla="*/ 1648918 h 2473377"/>
              <a:gd name="connsiteX1" fmla="*/ 273570 w 3496456"/>
              <a:gd name="connsiteY1" fmla="*/ 1603947 h 2473377"/>
              <a:gd name="connsiteX2" fmla="*/ 453452 w 3496456"/>
              <a:gd name="connsiteY2" fmla="*/ 1528997 h 2473377"/>
              <a:gd name="connsiteX3" fmla="*/ 588364 w 3496456"/>
              <a:gd name="connsiteY3" fmla="*/ 1424065 h 2473377"/>
              <a:gd name="connsiteX4" fmla="*/ 708285 w 3496456"/>
              <a:gd name="connsiteY4" fmla="*/ 1274164 h 2473377"/>
              <a:gd name="connsiteX5" fmla="*/ 843197 w 3496456"/>
              <a:gd name="connsiteY5" fmla="*/ 1094282 h 2473377"/>
              <a:gd name="connsiteX6" fmla="*/ 933138 w 3496456"/>
              <a:gd name="connsiteY6" fmla="*/ 914400 h 2473377"/>
              <a:gd name="connsiteX7" fmla="*/ 1053059 w 3496456"/>
              <a:gd name="connsiteY7" fmla="*/ 629587 h 2473377"/>
              <a:gd name="connsiteX8" fmla="*/ 1098030 w 3496456"/>
              <a:gd name="connsiteY8" fmla="*/ 449705 h 2473377"/>
              <a:gd name="connsiteX9" fmla="*/ 1187970 w 3496456"/>
              <a:gd name="connsiteY9" fmla="*/ 194872 h 2473377"/>
              <a:gd name="connsiteX10" fmla="*/ 1232941 w 3496456"/>
              <a:gd name="connsiteY10" fmla="*/ 0 h 2473377"/>
              <a:gd name="connsiteX11" fmla="*/ 3496456 w 3496456"/>
              <a:gd name="connsiteY11" fmla="*/ 0 h 2473377"/>
              <a:gd name="connsiteX12" fmla="*/ 3496456 w 3496456"/>
              <a:gd name="connsiteY12" fmla="*/ 2473377 h 2473377"/>
              <a:gd name="connsiteX13" fmla="*/ 0 w 3496456"/>
              <a:gd name="connsiteY13" fmla="*/ 2445895 h 2473377"/>
              <a:gd name="connsiteX14" fmla="*/ 3748 w 3496456"/>
              <a:gd name="connsiteY14" fmla="*/ 1648918 h 2473377"/>
              <a:gd name="connsiteX0" fmla="*/ 3748 w 3496456"/>
              <a:gd name="connsiteY0" fmla="*/ 1648918 h 2522095"/>
              <a:gd name="connsiteX1" fmla="*/ 273570 w 3496456"/>
              <a:gd name="connsiteY1" fmla="*/ 1603947 h 2522095"/>
              <a:gd name="connsiteX2" fmla="*/ 453452 w 3496456"/>
              <a:gd name="connsiteY2" fmla="*/ 1528997 h 2522095"/>
              <a:gd name="connsiteX3" fmla="*/ 588364 w 3496456"/>
              <a:gd name="connsiteY3" fmla="*/ 1424065 h 2522095"/>
              <a:gd name="connsiteX4" fmla="*/ 708285 w 3496456"/>
              <a:gd name="connsiteY4" fmla="*/ 1274164 h 2522095"/>
              <a:gd name="connsiteX5" fmla="*/ 843197 w 3496456"/>
              <a:gd name="connsiteY5" fmla="*/ 1094282 h 2522095"/>
              <a:gd name="connsiteX6" fmla="*/ 933138 w 3496456"/>
              <a:gd name="connsiteY6" fmla="*/ 914400 h 2522095"/>
              <a:gd name="connsiteX7" fmla="*/ 1053059 w 3496456"/>
              <a:gd name="connsiteY7" fmla="*/ 629587 h 2522095"/>
              <a:gd name="connsiteX8" fmla="*/ 1098030 w 3496456"/>
              <a:gd name="connsiteY8" fmla="*/ 449705 h 2522095"/>
              <a:gd name="connsiteX9" fmla="*/ 1187970 w 3496456"/>
              <a:gd name="connsiteY9" fmla="*/ 194872 h 2522095"/>
              <a:gd name="connsiteX10" fmla="*/ 1232941 w 3496456"/>
              <a:gd name="connsiteY10" fmla="*/ 0 h 2522095"/>
              <a:gd name="connsiteX11" fmla="*/ 3496456 w 3496456"/>
              <a:gd name="connsiteY11" fmla="*/ 0 h 2522095"/>
              <a:gd name="connsiteX12" fmla="*/ 3496456 w 3496456"/>
              <a:gd name="connsiteY12" fmla="*/ 2473377 h 2522095"/>
              <a:gd name="connsiteX13" fmla="*/ 0 w 3496456"/>
              <a:gd name="connsiteY13" fmla="*/ 2522095 h 2522095"/>
              <a:gd name="connsiteX14" fmla="*/ 3748 w 3496456"/>
              <a:gd name="connsiteY14" fmla="*/ 1648918 h 2522095"/>
              <a:gd name="connsiteX0" fmla="*/ 3748 w 3496456"/>
              <a:gd name="connsiteY0" fmla="*/ 1648918 h 2473377"/>
              <a:gd name="connsiteX1" fmla="*/ 273570 w 3496456"/>
              <a:gd name="connsiteY1" fmla="*/ 1603947 h 2473377"/>
              <a:gd name="connsiteX2" fmla="*/ 453452 w 3496456"/>
              <a:gd name="connsiteY2" fmla="*/ 1528997 h 2473377"/>
              <a:gd name="connsiteX3" fmla="*/ 588364 w 3496456"/>
              <a:gd name="connsiteY3" fmla="*/ 1424065 h 2473377"/>
              <a:gd name="connsiteX4" fmla="*/ 708285 w 3496456"/>
              <a:gd name="connsiteY4" fmla="*/ 1274164 h 2473377"/>
              <a:gd name="connsiteX5" fmla="*/ 843197 w 3496456"/>
              <a:gd name="connsiteY5" fmla="*/ 1094282 h 2473377"/>
              <a:gd name="connsiteX6" fmla="*/ 933138 w 3496456"/>
              <a:gd name="connsiteY6" fmla="*/ 914400 h 2473377"/>
              <a:gd name="connsiteX7" fmla="*/ 1053059 w 3496456"/>
              <a:gd name="connsiteY7" fmla="*/ 629587 h 2473377"/>
              <a:gd name="connsiteX8" fmla="*/ 1098030 w 3496456"/>
              <a:gd name="connsiteY8" fmla="*/ 449705 h 2473377"/>
              <a:gd name="connsiteX9" fmla="*/ 1187970 w 3496456"/>
              <a:gd name="connsiteY9" fmla="*/ 194872 h 2473377"/>
              <a:gd name="connsiteX10" fmla="*/ 1232941 w 3496456"/>
              <a:gd name="connsiteY10" fmla="*/ 0 h 2473377"/>
              <a:gd name="connsiteX11" fmla="*/ 3496456 w 3496456"/>
              <a:gd name="connsiteY11" fmla="*/ 0 h 2473377"/>
              <a:gd name="connsiteX12" fmla="*/ 3496456 w 3496456"/>
              <a:gd name="connsiteY12" fmla="*/ 2473377 h 2473377"/>
              <a:gd name="connsiteX13" fmla="*/ 0 w 3496456"/>
              <a:gd name="connsiteY13" fmla="*/ 2445895 h 2473377"/>
              <a:gd name="connsiteX14" fmla="*/ 3748 w 3496456"/>
              <a:gd name="connsiteY14" fmla="*/ 1648918 h 2473377"/>
              <a:gd name="connsiteX0" fmla="*/ 3748 w 3496456"/>
              <a:gd name="connsiteY0" fmla="*/ 1648918 h 2473377"/>
              <a:gd name="connsiteX1" fmla="*/ 273570 w 3496456"/>
              <a:gd name="connsiteY1" fmla="*/ 1603947 h 2473377"/>
              <a:gd name="connsiteX2" fmla="*/ 453452 w 3496456"/>
              <a:gd name="connsiteY2" fmla="*/ 1528997 h 2473377"/>
              <a:gd name="connsiteX3" fmla="*/ 588364 w 3496456"/>
              <a:gd name="connsiteY3" fmla="*/ 1424065 h 2473377"/>
              <a:gd name="connsiteX4" fmla="*/ 708285 w 3496456"/>
              <a:gd name="connsiteY4" fmla="*/ 1274164 h 2473377"/>
              <a:gd name="connsiteX5" fmla="*/ 843197 w 3496456"/>
              <a:gd name="connsiteY5" fmla="*/ 1094282 h 2473377"/>
              <a:gd name="connsiteX6" fmla="*/ 933138 w 3496456"/>
              <a:gd name="connsiteY6" fmla="*/ 914400 h 2473377"/>
              <a:gd name="connsiteX7" fmla="*/ 1053059 w 3496456"/>
              <a:gd name="connsiteY7" fmla="*/ 629587 h 2473377"/>
              <a:gd name="connsiteX8" fmla="*/ 1098030 w 3496456"/>
              <a:gd name="connsiteY8" fmla="*/ 449705 h 2473377"/>
              <a:gd name="connsiteX9" fmla="*/ 1187970 w 3496456"/>
              <a:gd name="connsiteY9" fmla="*/ 194872 h 2473377"/>
              <a:gd name="connsiteX10" fmla="*/ 1232941 w 3496456"/>
              <a:gd name="connsiteY10" fmla="*/ 0 h 2473377"/>
              <a:gd name="connsiteX11" fmla="*/ 3496456 w 3496456"/>
              <a:gd name="connsiteY11" fmla="*/ 0 h 2473377"/>
              <a:gd name="connsiteX12" fmla="*/ 3496456 w 3496456"/>
              <a:gd name="connsiteY12" fmla="*/ 2473377 h 2473377"/>
              <a:gd name="connsiteX13" fmla="*/ 0 w 3496456"/>
              <a:gd name="connsiteY13" fmla="*/ 2141095 h 2473377"/>
              <a:gd name="connsiteX14" fmla="*/ 3748 w 3496456"/>
              <a:gd name="connsiteY14" fmla="*/ 1648918 h 2473377"/>
              <a:gd name="connsiteX0" fmla="*/ 3748 w 3496456"/>
              <a:gd name="connsiteY0" fmla="*/ 1648918 h 2522095"/>
              <a:gd name="connsiteX1" fmla="*/ 273570 w 3496456"/>
              <a:gd name="connsiteY1" fmla="*/ 1603947 h 2522095"/>
              <a:gd name="connsiteX2" fmla="*/ 453452 w 3496456"/>
              <a:gd name="connsiteY2" fmla="*/ 1528997 h 2522095"/>
              <a:gd name="connsiteX3" fmla="*/ 588364 w 3496456"/>
              <a:gd name="connsiteY3" fmla="*/ 1424065 h 2522095"/>
              <a:gd name="connsiteX4" fmla="*/ 708285 w 3496456"/>
              <a:gd name="connsiteY4" fmla="*/ 1274164 h 2522095"/>
              <a:gd name="connsiteX5" fmla="*/ 843197 w 3496456"/>
              <a:gd name="connsiteY5" fmla="*/ 1094282 h 2522095"/>
              <a:gd name="connsiteX6" fmla="*/ 933138 w 3496456"/>
              <a:gd name="connsiteY6" fmla="*/ 914400 h 2522095"/>
              <a:gd name="connsiteX7" fmla="*/ 1053059 w 3496456"/>
              <a:gd name="connsiteY7" fmla="*/ 629587 h 2522095"/>
              <a:gd name="connsiteX8" fmla="*/ 1098030 w 3496456"/>
              <a:gd name="connsiteY8" fmla="*/ 449705 h 2522095"/>
              <a:gd name="connsiteX9" fmla="*/ 1187970 w 3496456"/>
              <a:gd name="connsiteY9" fmla="*/ 194872 h 2522095"/>
              <a:gd name="connsiteX10" fmla="*/ 1232941 w 3496456"/>
              <a:gd name="connsiteY10" fmla="*/ 0 h 2522095"/>
              <a:gd name="connsiteX11" fmla="*/ 3496456 w 3496456"/>
              <a:gd name="connsiteY11" fmla="*/ 0 h 2522095"/>
              <a:gd name="connsiteX12" fmla="*/ 3496456 w 3496456"/>
              <a:gd name="connsiteY12" fmla="*/ 2473377 h 2522095"/>
              <a:gd name="connsiteX13" fmla="*/ 0 w 3496456"/>
              <a:gd name="connsiteY13" fmla="*/ 2522095 h 2522095"/>
              <a:gd name="connsiteX14" fmla="*/ 3748 w 3496456"/>
              <a:gd name="connsiteY14" fmla="*/ 1648918 h 2522095"/>
              <a:gd name="connsiteX0" fmla="*/ 3748 w 3496456"/>
              <a:gd name="connsiteY0" fmla="*/ 1648918 h 2522095"/>
              <a:gd name="connsiteX1" fmla="*/ 273570 w 3496456"/>
              <a:gd name="connsiteY1" fmla="*/ 1603947 h 2522095"/>
              <a:gd name="connsiteX2" fmla="*/ 453452 w 3496456"/>
              <a:gd name="connsiteY2" fmla="*/ 1528997 h 2522095"/>
              <a:gd name="connsiteX3" fmla="*/ 588364 w 3496456"/>
              <a:gd name="connsiteY3" fmla="*/ 1424065 h 2522095"/>
              <a:gd name="connsiteX4" fmla="*/ 708285 w 3496456"/>
              <a:gd name="connsiteY4" fmla="*/ 1274164 h 2522095"/>
              <a:gd name="connsiteX5" fmla="*/ 843197 w 3496456"/>
              <a:gd name="connsiteY5" fmla="*/ 1094282 h 2522095"/>
              <a:gd name="connsiteX6" fmla="*/ 933138 w 3496456"/>
              <a:gd name="connsiteY6" fmla="*/ 914400 h 2522095"/>
              <a:gd name="connsiteX7" fmla="*/ 1053059 w 3496456"/>
              <a:gd name="connsiteY7" fmla="*/ 629587 h 2522095"/>
              <a:gd name="connsiteX8" fmla="*/ 1098030 w 3496456"/>
              <a:gd name="connsiteY8" fmla="*/ 449705 h 2522095"/>
              <a:gd name="connsiteX9" fmla="*/ 1187970 w 3496456"/>
              <a:gd name="connsiteY9" fmla="*/ 194872 h 2522095"/>
              <a:gd name="connsiteX10" fmla="*/ 1232941 w 3496456"/>
              <a:gd name="connsiteY10" fmla="*/ 0 h 2522095"/>
              <a:gd name="connsiteX11" fmla="*/ 3496456 w 3496456"/>
              <a:gd name="connsiteY11" fmla="*/ 0 h 2522095"/>
              <a:gd name="connsiteX12" fmla="*/ 3496456 w 3496456"/>
              <a:gd name="connsiteY12" fmla="*/ 2473377 h 2522095"/>
              <a:gd name="connsiteX13" fmla="*/ 0 w 3496456"/>
              <a:gd name="connsiteY13" fmla="*/ 2522095 h 2522095"/>
              <a:gd name="connsiteX14" fmla="*/ 3748 w 3496456"/>
              <a:gd name="connsiteY14" fmla="*/ 1648918 h 2522095"/>
              <a:gd name="connsiteX0" fmla="*/ 0 w 3492708"/>
              <a:gd name="connsiteY0" fmla="*/ 1648918 h 2473377"/>
              <a:gd name="connsiteX1" fmla="*/ 269822 w 3492708"/>
              <a:gd name="connsiteY1" fmla="*/ 1603947 h 2473377"/>
              <a:gd name="connsiteX2" fmla="*/ 449704 w 3492708"/>
              <a:gd name="connsiteY2" fmla="*/ 1528997 h 2473377"/>
              <a:gd name="connsiteX3" fmla="*/ 584616 w 3492708"/>
              <a:gd name="connsiteY3" fmla="*/ 1424065 h 2473377"/>
              <a:gd name="connsiteX4" fmla="*/ 704537 w 3492708"/>
              <a:gd name="connsiteY4" fmla="*/ 1274164 h 2473377"/>
              <a:gd name="connsiteX5" fmla="*/ 839449 w 3492708"/>
              <a:gd name="connsiteY5" fmla="*/ 1094282 h 2473377"/>
              <a:gd name="connsiteX6" fmla="*/ 929390 w 3492708"/>
              <a:gd name="connsiteY6" fmla="*/ 914400 h 2473377"/>
              <a:gd name="connsiteX7" fmla="*/ 1049311 w 3492708"/>
              <a:gd name="connsiteY7" fmla="*/ 629587 h 2473377"/>
              <a:gd name="connsiteX8" fmla="*/ 1094282 w 3492708"/>
              <a:gd name="connsiteY8" fmla="*/ 449705 h 2473377"/>
              <a:gd name="connsiteX9" fmla="*/ 1184222 w 3492708"/>
              <a:gd name="connsiteY9" fmla="*/ 194872 h 2473377"/>
              <a:gd name="connsiteX10" fmla="*/ 1229193 w 3492708"/>
              <a:gd name="connsiteY10" fmla="*/ 0 h 2473377"/>
              <a:gd name="connsiteX11" fmla="*/ 3492708 w 3492708"/>
              <a:gd name="connsiteY11" fmla="*/ 0 h 2473377"/>
              <a:gd name="connsiteX12" fmla="*/ 3492708 w 3492708"/>
              <a:gd name="connsiteY12" fmla="*/ 2473377 h 2473377"/>
              <a:gd name="connsiteX13" fmla="*/ 0 w 3492708"/>
              <a:gd name="connsiteY13" fmla="*/ 1648918 h 2473377"/>
              <a:gd name="connsiteX0" fmla="*/ 0 w 3492708"/>
              <a:gd name="connsiteY0" fmla="*/ 1648918 h 2473377"/>
              <a:gd name="connsiteX1" fmla="*/ 269822 w 3492708"/>
              <a:gd name="connsiteY1" fmla="*/ 1603947 h 2473377"/>
              <a:gd name="connsiteX2" fmla="*/ 449704 w 3492708"/>
              <a:gd name="connsiteY2" fmla="*/ 1528997 h 2473377"/>
              <a:gd name="connsiteX3" fmla="*/ 584616 w 3492708"/>
              <a:gd name="connsiteY3" fmla="*/ 1424065 h 2473377"/>
              <a:gd name="connsiteX4" fmla="*/ 704537 w 3492708"/>
              <a:gd name="connsiteY4" fmla="*/ 1274164 h 2473377"/>
              <a:gd name="connsiteX5" fmla="*/ 839449 w 3492708"/>
              <a:gd name="connsiteY5" fmla="*/ 1094282 h 2473377"/>
              <a:gd name="connsiteX6" fmla="*/ 929390 w 3492708"/>
              <a:gd name="connsiteY6" fmla="*/ 914400 h 2473377"/>
              <a:gd name="connsiteX7" fmla="*/ 1049311 w 3492708"/>
              <a:gd name="connsiteY7" fmla="*/ 629587 h 2473377"/>
              <a:gd name="connsiteX8" fmla="*/ 1094282 w 3492708"/>
              <a:gd name="connsiteY8" fmla="*/ 449705 h 2473377"/>
              <a:gd name="connsiteX9" fmla="*/ 1184222 w 3492708"/>
              <a:gd name="connsiteY9" fmla="*/ 194872 h 2473377"/>
              <a:gd name="connsiteX10" fmla="*/ 1229193 w 3492708"/>
              <a:gd name="connsiteY10" fmla="*/ 0 h 2473377"/>
              <a:gd name="connsiteX11" fmla="*/ 3492708 w 3492708"/>
              <a:gd name="connsiteY11" fmla="*/ 0 h 2473377"/>
              <a:gd name="connsiteX12" fmla="*/ 3492708 w 3492708"/>
              <a:gd name="connsiteY12" fmla="*/ 2473377 h 2473377"/>
              <a:gd name="connsiteX13" fmla="*/ 1813809 w 3492708"/>
              <a:gd name="connsiteY13" fmla="*/ 2083633 h 2473377"/>
              <a:gd name="connsiteX14" fmla="*/ 0 w 3492708"/>
              <a:gd name="connsiteY14" fmla="*/ 1648918 h 2473377"/>
              <a:gd name="connsiteX0" fmla="*/ 0 w 3492708"/>
              <a:gd name="connsiteY0" fmla="*/ 1648918 h 2473377"/>
              <a:gd name="connsiteX1" fmla="*/ 269822 w 3492708"/>
              <a:gd name="connsiteY1" fmla="*/ 1603947 h 2473377"/>
              <a:gd name="connsiteX2" fmla="*/ 449704 w 3492708"/>
              <a:gd name="connsiteY2" fmla="*/ 1528997 h 2473377"/>
              <a:gd name="connsiteX3" fmla="*/ 584616 w 3492708"/>
              <a:gd name="connsiteY3" fmla="*/ 1424065 h 2473377"/>
              <a:gd name="connsiteX4" fmla="*/ 704537 w 3492708"/>
              <a:gd name="connsiteY4" fmla="*/ 1274164 h 2473377"/>
              <a:gd name="connsiteX5" fmla="*/ 839449 w 3492708"/>
              <a:gd name="connsiteY5" fmla="*/ 1094282 h 2473377"/>
              <a:gd name="connsiteX6" fmla="*/ 929390 w 3492708"/>
              <a:gd name="connsiteY6" fmla="*/ 914400 h 2473377"/>
              <a:gd name="connsiteX7" fmla="*/ 1049311 w 3492708"/>
              <a:gd name="connsiteY7" fmla="*/ 629587 h 2473377"/>
              <a:gd name="connsiteX8" fmla="*/ 1094282 w 3492708"/>
              <a:gd name="connsiteY8" fmla="*/ 449705 h 2473377"/>
              <a:gd name="connsiteX9" fmla="*/ 1184222 w 3492708"/>
              <a:gd name="connsiteY9" fmla="*/ 194872 h 2473377"/>
              <a:gd name="connsiteX10" fmla="*/ 1229193 w 3492708"/>
              <a:gd name="connsiteY10" fmla="*/ 0 h 2473377"/>
              <a:gd name="connsiteX11" fmla="*/ 3492708 w 3492708"/>
              <a:gd name="connsiteY11" fmla="*/ 0 h 2473377"/>
              <a:gd name="connsiteX12" fmla="*/ 3492708 w 3492708"/>
              <a:gd name="connsiteY12" fmla="*/ 2473377 h 2473377"/>
              <a:gd name="connsiteX13" fmla="*/ 1813809 w 3492708"/>
              <a:gd name="connsiteY13" fmla="*/ 2083633 h 2473377"/>
              <a:gd name="connsiteX14" fmla="*/ 0 w 3492708"/>
              <a:gd name="connsiteY14" fmla="*/ 1648918 h 2473377"/>
              <a:gd name="connsiteX0" fmla="*/ 3748 w 3496456"/>
              <a:gd name="connsiteY0" fmla="*/ 1648918 h 2522095"/>
              <a:gd name="connsiteX1" fmla="*/ 273570 w 3496456"/>
              <a:gd name="connsiteY1" fmla="*/ 1603947 h 2522095"/>
              <a:gd name="connsiteX2" fmla="*/ 453452 w 3496456"/>
              <a:gd name="connsiteY2" fmla="*/ 1528997 h 2522095"/>
              <a:gd name="connsiteX3" fmla="*/ 588364 w 3496456"/>
              <a:gd name="connsiteY3" fmla="*/ 1424065 h 2522095"/>
              <a:gd name="connsiteX4" fmla="*/ 708285 w 3496456"/>
              <a:gd name="connsiteY4" fmla="*/ 1274164 h 2522095"/>
              <a:gd name="connsiteX5" fmla="*/ 843197 w 3496456"/>
              <a:gd name="connsiteY5" fmla="*/ 1094282 h 2522095"/>
              <a:gd name="connsiteX6" fmla="*/ 933138 w 3496456"/>
              <a:gd name="connsiteY6" fmla="*/ 914400 h 2522095"/>
              <a:gd name="connsiteX7" fmla="*/ 1053059 w 3496456"/>
              <a:gd name="connsiteY7" fmla="*/ 629587 h 2522095"/>
              <a:gd name="connsiteX8" fmla="*/ 1098030 w 3496456"/>
              <a:gd name="connsiteY8" fmla="*/ 449705 h 2522095"/>
              <a:gd name="connsiteX9" fmla="*/ 1187970 w 3496456"/>
              <a:gd name="connsiteY9" fmla="*/ 194872 h 2522095"/>
              <a:gd name="connsiteX10" fmla="*/ 1232941 w 3496456"/>
              <a:gd name="connsiteY10" fmla="*/ 0 h 2522095"/>
              <a:gd name="connsiteX11" fmla="*/ 3496456 w 3496456"/>
              <a:gd name="connsiteY11" fmla="*/ 0 h 2522095"/>
              <a:gd name="connsiteX12" fmla="*/ 3496456 w 3496456"/>
              <a:gd name="connsiteY12" fmla="*/ 2473377 h 2522095"/>
              <a:gd name="connsiteX13" fmla="*/ 0 w 3496456"/>
              <a:gd name="connsiteY13" fmla="*/ 2522095 h 2522095"/>
              <a:gd name="connsiteX14" fmla="*/ 3748 w 3496456"/>
              <a:gd name="connsiteY14" fmla="*/ 1648918 h 2522095"/>
              <a:gd name="connsiteX0" fmla="*/ 0 w 3492708"/>
              <a:gd name="connsiteY0" fmla="*/ 1648918 h 2473377"/>
              <a:gd name="connsiteX1" fmla="*/ 269822 w 3492708"/>
              <a:gd name="connsiteY1" fmla="*/ 1603947 h 2473377"/>
              <a:gd name="connsiteX2" fmla="*/ 449704 w 3492708"/>
              <a:gd name="connsiteY2" fmla="*/ 1528997 h 2473377"/>
              <a:gd name="connsiteX3" fmla="*/ 584616 w 3492708"/>
              <a:gd name="connsiteY3" fmla="*/ 1424065 h 2473377"/>
              <a:gd name="connsiteX4" fmla="*/ 704537 w 3492708"/>
              <a:gd name="connsiteY4" fmla="*/ 1274164 h 2473377"/>
              <a:gd name="connsiteX5" fmla="*/ 839449 w 3492708"/>
              <a:gd name="connsiteY5" fmla="*/ 1094282 h 2473377"/>
              <a:gd name="connsiteX6" fmla="*/ 929390 w 3492708"/>
              <a:gd name="connsiteY6" fmla="*/ 914400 h 2473377"/>
              <a:gd name="connsiteX7" fmla="*/ 1049311 w 3492708"/>
              <a:gd name="connsiteY7" fmla="*/ 629587 h 2473377"/>
              <a:gd name="connsiteX8" fmla="*/ 1094282 w 3492708"/>
              <a:gd name="connsiteY8" fmla="*/ 449705 h 2473377"/>
              <a:gd name="connsiteX9" fmla="*/ 1184222 w 3492708"/>
              <a:gd name="connsiteY9" fmla="*/ 194872 h 2473377"/>
              <a:gd name="connsiteX10" fmla="*/ 1229193 w 3492708"/>
              <a:gd name="connsiteY10" fmla="*/ 0 h 2473377"/>
              <a:gd name="connsiteX11" fmla="*/ 3492708 w 3492708"/>
              <a:gd name="connsiteY11" fmla="*/ 0 h 2473377"/>
              <a:gd name="connsiteX12" fmla="*/ 3492708 w 3492708"/>
              <a:gd name="connsiteY12" fmla="*/ 2473377 h 2473377"/>
              <a:gd name="connsiteX13" fmla="*/ 0 w 3492708"/>
              <a:gd name="connsiteY13" fmla="*/ 1648918 h 2473377"/>
              <a:gd name="connsiteX0" fmla="*/ 0 w 3492708"/>
              <a:gd name="connsiteY0" fmla="*/ 1648918 h 2473377"/>
              <a:gd name="connsiteX1" fmla="*/ 269822 w 3492708"/>
              <a:gd name="connsiteY1" fmla="*/ 1603947 h 2473377"/>
              <a:gd name="connsiteX2" fmla="*/ 449704 w 3492708"/>
              <a:gd name="connsiteY2" fmla="*/ 1528997 h 2473377"/>
              <a:gd name="connsiteX3" fmla="*/ 584616 w 3492708"/>
              <a:gd name="connsiteY3" fmla="*/ 1424065 h 2473377"/>
              <a:gd name="connsiteX4" fmla="*/ 704537 w 3492708"/>
              <a:gd name="connsiteY4" fmla="*/ 1274164 h 2473377"/>
              <a:gd name="connsiteX5" fmla="*/ 839449 w 3492708"/>
              <a:gd name="connsiteY5" fmla="*/ 1094282 h 2473377"/>
              <a:gd name="connsiteX6" fmla="*/ 929390 w 3492708"/>
              <a:gd name="connsiteY6" fmla="*/ 914400 h 2473377"/>
              <a:gd name="connsiteX7" fmla="*/ 1049311 w 3492708"/>
              <a:gd name="connsiteY7" fmla="*/ 629587 h 2473377"/>
              <a:gd name="connsiteX8" fmla="*/ 1094282 w 3492708"/>
              <a:gd name="connsiteY8" fmla="*/ 449705 h 2473377"/>
              <a:gd name="connsiteX9" fmla="*/ 1184222 w 3492708"/>
              <a:gd name="connsiteY9" fmla="*/ 194872 h 2473377"/>
              <a:gd name="connsiteX10" fmla="*/ 1229193 w 3492708"/>
              <a:gd name="connsiteY10" fmla="*/ 0 h 2473377"/>
              <a:gd name="connsiteX11" fmla="*/ 3492708 w 3492708"/>
              <a:gd name="connsiteY11" fmla="*/ 0 h 2473377"/>
              <a:gd name="connsiteX12" fmla="*/ 3492708 w 3492708"/>
              <a:gd name="connsiteY12" fmla="*/ 2473377 h 2473377"/>
              <a:gd name="connsiteX13" fmla="*/ 1648918 w 3492708"/>
              <a:gd name="connsiteY13" fmla="*/ 2038662 h 2473377"/>
              <a:gd name="connsiteX14" fmla="*/ 0 w 3492708"/>
              <a:gd name="connsiteY14" fmla="*/ 1648918 h 2473377"/>
              <a:gd name="connsiteX0" fmla="*/ 3748 w 3496456"/>
              <a:gd name="connsiteY0" fmla="*/ 1648918 h 2473377"/>
              <a:gd name="connsiteX1" fmla="*/ 273570 w 3496456"/>
              <a:gd name="connsiteY1" fmla="*/ 1603947 h 2473377"/>
              <a:gd name="connsiteX2" fmla="*/ 453452 w 3496456"/>
              <a:gd name="connsiteY2" fmla="*/ 1528997 h 2473377"/>
              <a:gd name="connsiteX3" fmla="*/ 588364 w 3496456"/>
              <a:gd name="connsiteY3" fmla="*/ 1424065 h 2473377"/>
              <a:gd name="connsiteX4" fmla="*/ 708285 w 3496456"/>
              <a:gd name="connsiteY4" fmla="*/ 1274164 h 2473377"/>
              <a:gd name="connsiteX5" fmla="*/ 843197 w 3496456"/>
              <a:gd name="connsiteY5" fmla="*/ 1094282 h 2473377"/>
              <a:gd name="connsiteX6" fmla="*/ 933138 w 3496456"/>
              <a:gd name="connsiteY6" fmla="*/ 914400 h 2473377"/>
              <a:gd name="connsiteX7" fmla="*/ 1053059 w 3496456"/>
              <a:gd name="connsiteY7" fmla="*/ 629587 h 2473377"/>
              <a:gd name="connsiteX8" fmla="*/ 1098030 w 3496456"/>
              <a:gd name="connsiteY8" fmla="*/ 449705 h 2473377"/>
              <a:gd name="connsiteX9" fmla="*/ 1187970 w 3496456"/>
              <a:gd name="connsiteY9" fmla="*/ 194872 h 2473377"/>
              <a:gd name="connsiteX10" fmla="*/ 1232941 w 3496456"/>
              <a:gd name="connsiteY10" fmla="*/ 0 h 2473377"/>
              <a:gd name="connsiteX11" fmla="*/ 3496456 w 3496456"/>
              <a:gd name="connsiteY11" fmla="*/ 0 h 2473377"/>
              <a:gd name="connsiteX12" fmla="*/ 3496456 w 3496456"/>
              <a:gd name="connsiteY12" fmla="*/ 2473377 h 2473377"/>
              <a:gd name="connsiteX13" fmla="*/ 0 w 3496456"/>
              <a:gd name="connsiteY13" fmla="*/ 1988695 h 2473377"/>
              <a:gd name="connsiteX14" fmla="*/ 3748 w 3496456"/>
              <a:gd name="connsiteY14" fmla="*/ 1648918 h 2473377"/>
              <a:gd name="connsiteX0" fmla="*/ 3748 w 3496456"/>
              <a:gd name="connsiteY0" fmla="*/ 1648918 h 2473377"/>
              <a:gd name="connsiteX1" fmla="*/ 273570 w 3496456"/>
              <a:gd name="connsiteY1" fmla="*/ 1603947 h 2473377"/>
              <a:gd name="connsiteX2" fmla="*/ 453452 w 3496456"/>
              <a:gd name="connsiteY2" fmla="*/ 1528997 h 2473377"/>
              <a:gd name="connsiteX3" fmla="*/ 588364 w 3496456"/>
              <a:gd name="connsiteY3" fmla="*/ 1424065 h 2473377"/>
              <a:gd name="connsiteX4" fmla="*/ 708285 w 3496456"/>
              <a:gd name="connsiteY4" fmla="*/ 1274164 h 2473377"/>
              <a:gd name="connsiteX5" fmla="*/ 843197 w 3496456"/>
              <a:gd name="connsiteY5" fmla="*/ 1094282 h 2473377"/>
              <a:gd name="connsiteX6" fmla="*/ 933138 w 3496456"/>
              <a:gd name="connsiteY6" fmla="*/ 914400 h 2473377"/>
              <a:gd name="connsiteX7" fmla="*/ 1053059 w 3496456"/>
              <a:gd name="connsiteY7" fmla="*/ 629587 h 2473377"/>
              <a:gd name="connsiteX8" fmla="*/ 1098030 w 3496456"/>
              <a:gd name="connsiteY8" fmla="*/ 449705 h 2473377"/>
              <a:gd name="connsiteX9" fmla="*/ 1187970 w 3496456"/>
              <a:gd name="connsiteY9" fmla="*/ 194872 h 2473377"/>
              <a:gd name="connsiteX10" fmla="*/ 1232941 w 3496456"/>
              <a:gd name="connsiteY10" fmla="*/ 0 h 2473377"/>
              <a:gd name="connsiteX11" fmla="*/ 3496456 w 3496456"/>
              <a:gd name="connsiteY11" fmla="*/ 0 h 2473377"/>
              <a:gd name="connsiteX12" fmla="*/ 3496456 w 3496456"/>
              <a:gd name="connsiteY12" fmla="*/ 2473377 h 2473377"/>
              <a:gd name="connsiteX13" fmla="*/ 0 w 3496456"/>
              <a:gd name="connsiteY13" fmla="*/ 2445895 h 2473377"/>
              <a:gd name="connsiteX14" fmla="*/ 3748 w 3496456"/>
              <a:gd name="connsiteY14" fmla="*/ 1648918 h 2473377"/>
              <a:gd name="connsiteX0" fmla="*/ 3748 w 3505200"/>
              <a:gd name="connsiteY0" fmla="*/ 1648918 h 3886200"/>
              <a:gd name="connsiteX1" fmla="*/ 273570 w 3505200"/>
              <a:gd name="connsiteY1" fmla="*/ 1603947 h 3886200"/>
              <a:gd name="connsiteX2" fmla="*/ 453452 w 3505200"/>
              <a:gd name="connsiteY2" fmla="*/ 1528997 h 3886200"/>
              <a:gd name="connsiteX3" fmla="*/ 588364 w 3505200"/>
              <a:gd name="connsiteY3" fmla="*/ 1424065 h 3886200"/>
              <a:gd name="connsiteX4" fmla="*/ 708285 w 3505200"/>
              <a:gd name="connsiteY4" fmla="*/ 1274164 h 3886200"/>
              <a:gd name="connsiteX5" fmla="*/ 843197 w 3505200"/>
              <a:gd name="connsiteY5" fmla="*/ 1094282 h 3886200"/>
              <a:gd name="connsiteX6" fmla="*/ 933138 w 3505200"/>
              <a:gd name="connsiteY6" fmla="*/ 914400 h 3886200"/>
              <a:gd name="connsiteX7" fmla="*/ 1053059 w 3505200"/>
              <a:gd name="connsiteY7" fmla="*/ 629587 h 3886200"/>
              <a:gd name="connsiteX8" fmla="*/ 1098030 w 3505200"/>
              <a:gd name="connsiteY8" fmla="*/ 449705 h 3886200"/>
              <a:gd name="connsiteX9" fmla="*/ 1187970 w 3505200"/>
              <a:gd name="connsiteY9" fmla="*/ 194872 h 3886200"/>
              <a:gd name="connsiteX10" fmla="*/ 1232941 w 3505200"/>
              <a:gd name="connsiteY10" fmla="*/ 0 h 3886200"/>
              <a:gd name="connsiteX11" fmla="*/ 3496456 w 3505200"/>
              <a:gd name="connsiteY11" fmla="*/ 0 h 3886200"/>
              <a:gd name="connsiteX12" fmla="*/ 3505200 w 3505200"/>
              <a:gd name="connsiteY12" fmla="*/ 3886200 h 3886200"/>
              <a:gd name="connsiteX13" fmla="*/ 0 w 3505200"/>
              <a:gd name="connsiteY13" fmla="*/ 2445895 h 3886200"/>
              <a:gd name="connsiteX14" fmla="*/ 3748 w 3505200"/>
              <a:gd name="connsiteY14" fmla="*/ 1648918 h 3886200"/>
              <a:gd name="connsiteX0" fmla="*/ 384748 w 3886200"/>
              <a:gd name="connsiteY0" fmla="*/ 1648918 h 3886200"/>
              <a:gd name="connsiteX1" fmla="*/ 654570 w 3886200"/>
              <a:gd name="connsiteY1" fmla="*/ 1603947 h 3886200"/>
              <a:gd name="connsiteX2" fmla="*/ 834452 w 3886200"/>
              <a:gd name="connsiteY2" fmla="*/ 1528997 h 3886200"/>
              <a:gd name="connsiteX3" fmla="*/ 969364 w 3886200"/>
              <a:gd name="connsiteY3" fmla="*/ 1424065 h 3886200"/>
              <a:gd name="connsiteX4" fmla="*/ 1089285 w 3886200"/>
              <a:gd name="connsiteY4" fmla="*/ 1274164 h 3886200"/>
              <a:gd name="connsiteX5" fmla="*/ 1224197 w 3886200"/>
              <a:gd name="connsiteY5" fmla="*/ 1094282 h 3886200"/>
              <a:gd name="connsiteX6" fmla="*/ 1314138 w 3886200"/>
              <a:gd name="connsiteY6" fmla="*/ 914400 h 3886200"/>
              <a:gd name="connsiteX7" fmla="*/ 1434059 w 3886200"/>
              <a:gd name="connsiteY7" fmla="*/ 629587 h 3886200"/>
              <a:gd name="connsiteX8" fmla="*/ 1479030 w 3886200"/>
              <a:gd name="connsiteY8" fmla="*/ 449705 h 3886200"/>
              <a:gd name="connsiteX9" fmla="*/ 1568970 w 3886200"/>
              <a:gd name="connsiteY9" fmla="*/ 194872 h 3886200"/>
              <a:gd name="connsiteX10" fmla="*/ 1613941 w 3886200"/>
              <a:gd name="connsiteY10" fmla="*/ 0 h 3886200"/>
              <a:gd name="connsiteX11" fmla="*/ 3877456 w 3886200"/>
              <a:gd name="connsiteY11" fmla="*/ 0 h 3886200"/>
              <a:gd name="connsiteX12" fmla="*/ 3886200 w 3886200"/>
              <a:gd name="connsiteY12" fmla="*/ 3886200 h 3886200"/>
              <a:gd name="connsiteX13" fmla="*/ 0 w 3886200"/>
              <a:gd name="connsiteY13" fmla="*/ 3809999 h 3886200"/>
              <a:gd name="connsiteX14" fmla="*/ 384748 w 3886200"/>
              <a:gd name="connsiteY14" fmla="*/ 1648918 h 3886200"/>
              <a:gd name="connsiteX0" fmla="*/ 1249 w 3963649"/>
              <a:gd name="connsiteY0" fmla="*/ 1752599 h 3886200"/>
              <a:gd name="connsiteX1" fmla="*/ 732019 w 3963649"/>
              <a:gd name="connsiteY1" fmla="*/ 1603947 h 3886200"/>
              <a:gd name="connsiteX2" fmla="*/ 911901 w 3963649"/>
              <a:gd name="connsiteY2" fmla="*/ 1528997 h 3886200"/>
              <a:gd name="connsiteX3" fmla="*/ 1046813 w 3963649"/>
              <a:gd name="connsiteY3" fmla="*/ 1424065 h 3886200"/>
              <a:gd name="connsiteX4" fmla="*/ 1166734 w 3963649"/>
              <a:gd name="connsiteY4" fmla="*/ 1274164 h 3886200"/>
              <a:gd name="connsiteX5" fmla="*/ 1301646 w 3963649"/>
              <a:gd name="connsiteY5" fmla="*/ 1094282 h 3886200"/>
              <a:gd name="connsiteX6" fmla="*/ 1391587 w 3963649"/>
              <a:gd name="connsiteY6" fmla="*/ 914400 h 3886200"/>
              <a:gd name="connsiteX7" fmla="*/ 1511508 w 3963649"/>
              <a:gd name="connsiteY7" fmla="*/ 629587 h 3886200"/>
              <a:gd name="connsiteX8" fmla="*/ 1556479 w 3963649"/>
              <a:gd name="connsiteY8" fmla="*/ 449705 h 3886200"/>
              <a:gd name="connsiteX9" fmla="*/ 1646419 w 3963649"/>
              <a:gd name="connsiteY9" fmla="*/ 194872 h 3886200"/>
              <a:gd name="connsiteX10" fmla="*/ 1691390 w 3963649"/>
              <a:gd name="connsiteY10" fmla="*/ 0 h 3886200"/>
              <a:gd name="connsiteX11" fmla="*/ 3954905 w 3963649"/>
              <a:gd name="connsiteY11" fmla="*/ 0 h 3886200"/>
              <a:gd name="connsiteX12" fmla="*/ 3963649 w 3963649"/>
              <a:gd name="connsiteY12" fmla="*/ 3886200 h 3886200"/>
              <a:gd name="connsiteX13" fmla="*/ 77449 w 3963649"/>
              <a:gd name="connsiteY13" fmla="*/ 3809999 h 3886200"/>
              <a:gd name="connsiteX14" fmla="*/ 1249 w 3963649"/>
              <a:gd name="connsiteY14" fmla="*/ 1752599 h 3886200"/>
              <a:gd name="connsiteX0" fmla="*/ 1249 w 3963649"/>
              <a:gd name="connsiteY0" fmla="*/ 1752599 h 3886200"/>
              <a:gd name="connsiteX1" fmla="*/ 534650 w 3963649"/>
              <a:gd name="connsiteY1" fmla="*/ 1600199 h 3886200"/>
              <a:gd name="connsiteX2" fmla="*/ 911901 w 3963649"/>
              <a:gd name="connsiteY2" fmla="*/ 1528997 h 3886200"/>
              <a:gd name="connsiteX3" fmla="*/ 1046813 w 3963649"/>
              <a:gd name="connsiteY3" fmla="*/ 1424065 h 3886200"/>
              <a:gd name="connsiteX4" fmla="*/ 1166734 w 3963649"/>
              <a:gd name="connsiteY4" fmla="*/ 1274164 h 3886200"/>
              <a:gd name="connsiteX5" fmla="*/ 1301646 w 3963649"/>
              <a:gd name="connsiteY5" fmla="*/ 1094282 h 3886200"/>
              <a:gd name="connsiteX6" fmla="*/ 1391587 w 3963649"/>
              <a:gd name="connsiteY6" fmla="*/ 914400 h 3886200"/>
              <a:gd name="connsiteX7" fmla="*/ 1511508 w 3963649"/>
              <a:gd name="connsiteY7" fmla="*/ 629587 h 3886200"/>
              <a:gd name="connsiteX8" fmla="*/ 1556479 w 3963649"/>
              <a:gd name="connsiteY8" fmla="*/ 449705 h 3886200"/>
              <a:gd name="connsiteX9" fmla="*/ 1646419 w 3963649"/>
              <a:gd name="connsiteY9" fmla="*/ 194872 h 3886200"/>
              <a:gd name="connsiteX10" fmla="*/ 1691390 w 3963649"/>
              <a:gd name="connsiteY10" fmla="*/ 0 h 3886200"/>
              <a:gd name="connsiteX11" fmla="*/ 3954905 w 3963649"/>
              <a:gd name="connsiteY11" fmla="*/ 0 h 3886200"/>
              <a:gd name="connsiteX12" fmla="*/ 3963649 w 3963649"/>
              <a:gd name="connsiteY12" fmla="*/ 3886200 h 3886200"/>
              <a:gd name="connsiteX13" fmla="*/ 77449 w 3963649"/>
              <a:gd name="connsiteY13" fmla="*/ 3809999 h 3886200"/>
              <a:gd name="connsiteX14" fmla="*/ 1249 w 3963649"/>
              <a:gd name="connsiteY14" fmla="*/ 1752599 h 3886200"/>
              <a:gd name="connsiteX0" fmla="*/ 1249 w 3963649"/>
              <a:gd name="connsiteY0" fmla="*/ 1752599 h 3886200"/>
              <a:gd name="connsiteX1" fmla="*/ 911901 w 3963649"/>
              <a:gd name="connsiteY1" fmla="*/ 1528997 h 3886200"/>
              <a:gd name="connsiteX2" fmla="*/ 1046813 w 3963649"/>
              <a:gd name="connsiteY2" fmla="*/ 1424065 h 3886200"/>
              <a:gd name="connsiteX3" fmla="*/ 1166734 w 3963649"/>
              <a:gd name="connsiteY3" fmla="*/ 1274164 h 3886200"/>
              <a:gd name="connsiteX4" fmla="*/ 1301646 w 3963649"/>
              <a:gd name="connsiteY4" fmla="*/ 1094282 h 3886200"/>
              <a:gd name="connsiteX5" fmla="*/ 1391587 w 3963649"/>
              <a:gd name="connsiteY5" fmla="*/ 914400 h 3886200"/>
              <a:gd name="connsiteX6" fmla="*/ 1511508 w 3963649"/>
              <a:gd name="connsiteY6" fmla="*/ 629587 h 3886200"/>
              <a:gd name="connsiteX7" fmla="*/ 1556479 w 3963649"/>
              <a:gd name="connsiteY7" fmla="*/ 449705 h 3886200"/>
              <a:gd name="connsiteX8" fmla="*/ 1646419 w 3963649"/>
              <a:gd name="connsiteY8" fmla="*/ 194872 h 3886200"/>
              <a:gd name="connsiteX9" fmla="*/ 1691390 w 3963649"/>
              <a:gd name="connsiteY9" fmla="*/ 0 h 3886200"/>
              <a:gd name="connsiteX10" fmla="*/ 3954905 w 3963649"/>
              <a:gd name="connsiteY10" fmla="*/ 0 h 3886200"/>
              <a:gd name="connsiteX11" fmla="*/ 3963649 w 3963649"/>
              <a:gd name="connsiteY11" fmla="*/ 3886200 h 3886200"/>
              <a:gd name="connsiteX12" fmla="*/ 77449 w 3963649"/>
              <a:gd name="connsiteY12" fmla="*/ 3809999 h 3886200"/>
              <a:gd name="connsiteX13" fmla="*/ 1249 w 3963649"/>
              <a:gd name="connsiteY13" fmla="*/ 1752599 h 3886200"/>
              <a:gd name="connsiteX0" fmla="*/ 1249 w 3963649"/>
              <a:gd name="connsiteY0" fmla="*/ 1752599 h 3886200"/>
              <a:gd name="connsiteX1" fmla="*/ 1046813 w 3963649"/>
              <a:gd name="connsiteY1" fmla="*/ 1424065 h 3886200"/>
              <a:gd name="connsiteX2" fmla="*/ 1166734 w 3963649"/>
              <a:gd name="connsiteY2" fmla="*/ 1274164 h 3886200"/>
              <a:gd name="connsiteX3" fmla="*/ 1301646 w 3963649"/>
              <a:gd name="connsiteY3" fmla="*/ 1094282 h 3886200"/>
              <a:gd name="connsiteX4" fmla="*/ 1391587 w 3963649"/>
              <a:gd name="connsiteY4" fmla="*/ 914400 h 3886200"/>
              <a:gd name="connsiteX5" fmla="*/ 1511508 w 3963649"/>
              <a:gd name="connsiteY5" fmla="*/ 629587 h 3886200"/>
              <a:gd name="connsiteX6" fmla="*/ 1556479 w 3963649"/>
              <a:gd name="connsiteY6" fmla="*/ 449705 h 3886200"/>
              <a:gd name="connsiteX7" fmla="*/ 1646419 w 3963649"/>
              <a:gd name="connsiteY7" fmla="*/ 194872 h 3886200"/>
              <a:gd name="connsiteX8" fmla="*/ 1691390 w 3963649"/>
              <a:gd name="connsiteY8" fmla="*/ 0 h 3886200"/>
              <a:gd name="connsiteX9" fmla="*/ 3954905 w 3963649"/>
              <a:gd name="connsiteY9" fmla="*/ 0 h 3886200"/>
              <a:gd name="connsiteX10" fmla="*/ 3963649 w 3963649"/>
              <a:gd name="connsiteY10" fmla="*/ 3886200 h 3886200"/>
              <a:gd name="connsiteX11" fmla="*/ 77449 w 3963649"/>
              <a:gd name="connsiteY11" fmla="*/ 3809999 h 3886200"/>
              <a:gd name="connsiteX12" fmla="*/ 1249 w 3963649"/>
              <a:gd name="connsiteY12" fmla="*/ 1752599 h 3886200"/>
              <a:gd name="connsiteX0" fmla="*/ 1249 w 3963649"/>
              <a:gd name="connsiteY0" fmla="*/ 1752599 h 3886200"/>
              <a:gd name="connsiteX1" fmla="*/ 1166734 w 3963649"/>
              <a:gd name="connsiteY1" fmla="*/ 1274164 h 3886200"/>
              <a:gd name="connsiteX2" fmla="*/ 1301646 w 3963649"/>
              <a:gd name="connsiteY2" fmla="*/ 1094282 h 3886200"/>
              <a:gd name="connsiteX3" fmla="*/ 1391587 w 3963649"/>
              <a:gd name="connsiteY3" fmla="*/ 914400 h 3886200"/>
              <a:gd name="connsiteX4" fmla="*/ 1511508 w 3963649"/>
              <a:gd name="connsiteY4" fmla="*/ 629587 h 3886200"/>
              <a:gd name="connsiteX5" fmla="*/ 1556479 w 3963649"/>
              <a:gd name="connsiteY5" fmla="*/ 449705 h 3886200"/>
              <a:gd name="connsiteX6" fmla="*/ 1646419 w 3963649"/>
              <a:gd name="connsiteY6" fmla="*/ 194872 h 3886200"/>
              <a:gd name="connsiteX7" fmla="*/ 1691390 w 3963649"/>
              <a:gd name="connsiteY7" fmla="*/ 0 h 3886200"/>
              <a:gd name="connsiteX8" fmla="*/ 3954905 w 3963649"/>
              <a:gd name="connsiteY8" fmla="*/ 0 h 3886200"/>
              <a:gd name="connsiteX9" fmla="*/ 3963649 w 3963649"/>
              <a:gd name="connsiteY9" fmla="*/ 3886200 h 3886200"/>
              <a:gd name="connsiteX10" fmla="*/ 77449 w 3963649"/>
              <a:gd name="connsiteY10" fmla="*/ 3809999 h 3886200"/>
              <a:gd name="connsiteX11" fmla="*/ 1249 w 3963649"/>
              <a:gd name="connsiteY11" fmla="*/ 1752599 h 3886200"/>
              <a:gd name="connsiteX0" fmla="*/ 1249 w 3963649"/>
              <a:gd name="connsiteY0" fmla="*/ 1752599 h 3886200"/>
              <a:gd name="connsiteX1" fmla="*/ 1301646 w 3963649"/>
              <a:gd name="connsiteY1" fmla="*/ 1094282 h 3886200"/>
              <a:gd name="connsiteX2" fmla="*/ 1391587 w 3963649"/>
              <a:gd name="connsiteY2" fmla="*/ 914400 h 3886200"/>
              <a:gd name="connsiteX3" fmla="*/ 1511508 w 3963649"/>
              <a:gd name="connsiteY3" fmla="*/ 629587 h 3886200"/>
              <a:gd name="connsiteX4" fmla="*/ 1556479 w 3963649"/>
              <a:gd name="connsiteY4" fmla="*/ 449705 h 3886200"/>
              <a:gd name="connsiteX5" fmla="*/ 1646419 w 3963649"/>
              <a:gd name="connsiteY5" fmla="*/ 194872 h 3886200"/>
              <a:gd name="connsiteX6" fmla="*/ 1691390 w 3963649"/>
              <a:gd name="connsiteY6" fmla="*/ 0 h 3886200"/>
              <a:gd name="connsiteX7" fmla="*/ 3954905 w 3963649"/>
              <a:gd name="connsiteY7" fmla="*/ 0 h 3886200"/>
              <a:gd name="connsiteX8" fmla="*/ 3963649 w 3963649"/>
              <a:gd name="connsiteY8" fmla="*/ 3886200 h 3886200"/>
              <a:gd name="connsiteX9" fmla="*/ 77449 w 3963649"/>
              <a:gd name="connsiteY9" fmla="*/ 3809999 h 3886200"/>
              <a:gd name="connsiteX10" fmla="*/ 1249 w 3963649"/>
              <a:gd name="connsiteY10" fmla="*/ 1752599 h 3886200"/>
              <a:gd name="connsiteX0" fmla="*/ 1249 w 3963649"/>
              <a:gd name="connsiteY0" fmla="*/ 1752599 h 3886200"/>
              <a:gd name="connsiteX1" fmla="*/ 1391587 w 3963649"/>
              <a:gd name="connsiteY1" fmla="*/ 914400 h 3886200"/>
              <a:gd name="connsiteX2" fmla="*/ 1511508 w 3963649"/>
              <a:gd name="connsiteY2" fmla="*/ 629587 h 3886200"/>
              <a:gd name="connsiteX3" fmla="*/ 1556479 w 3963649"/>
              <a:gd name="connsiteY3" fmla="*/ 449705 h 3886200"/>
              <a:gd name="connsiteX4" fmla="*/ 1646419 w 3963649"/>
              <a:gd name="connsiteY4" fmla="*/ 194872 h 3886200"/>
              <a:gd name="connsiteX5" fmla="*/ 1691390 w 3963649"/>
              <a:gd name="connsiteY5" fmla="*/ 0 h 3886200"/>
              <a:gd name="connsiteX6" fmla="*/ 3954905 w 3963649"/>
              <a:gd name="connsiteY6" fmla="*/ 0 h 3886200"/>
              <a:gd name="connsiteX7" fmla="*/ 3963649 w 3963649"/>
              <a:gd name="connsiteY7" fmla="*/ 3886200 h 3886200"/>
              <a:gd name="connsiteX8" fmla="*/ 77449 w 3963649"/>
              <a:gd name="connsiteY8" fmla="*/ 3809999 h 3886200"/>
              <a:gd name="connsiteX9" fmla="*/ 1249 w 3963649"/>
              <a:gd name="connsiteY9" fmla="*/ 1752599 h 3886200"/>
              <a:gd name="connsiteX0" fmla="*/ 1249 w 3963649"/>
              <a:gd name="connsiteY0" fmla="*/ 1752599 h 3886200"/>
              <a:gd name="connsiteX1" fmla="*/ 1391587 w 3963649"/>
              <a:gd name="connsiteY1" fmla="*/ 914400 h 3886200"/>
              <a:gd name="connsiteX2" fmla="*/ 1511508 w 3963649"/>
              <a:gd name="connsiteY2" fmla="*/ 629587 h 3886200"/>
              <a:gd name="connsiteX3" fmla="*/ 1556479 w 3963649"/>
              <a:gd name="connsiteY3" fmla="*/ 449705 h 3886200"/>
              <a:gd name="connsiteX4" fmla="*/ 1691390 w 3963649"/>
              <a:gd name="connsiteY4" fmla="*/ 0 h 3886200"/>
              <a:gd name="connsiteX5" fmla="*/ 3954905 w 3963649"/>
              <a:gd name="connsiteY5" fmla="*/ 0 h 3886200"/>
              <a:gd name="connsiteX6" fmla="*/ 3963649 w 3963649"/>
              <a:gd name="connsiteY6" fmla="*/ 3886200 h 3886200"/>
              <a:gd name="connsiteX7" fmla="*/ 77449 w 3963649"/>
              <a:gd name="connsiteY7" fmla="*/ 3809999 h 3886200"/>
              <a:gd name="connsiteX8" fmla="*/ 1249 w 3963649"/>
              <a:gd name="connsiteY8" fmla="*/ 1752599 h 3886200"/>
              <a:gd name="connsiteX0" fmla="*/ 1249 w 3963649"/>
              <a:gd name="connsiteY0" fmla="*/ 1752599 h 3886200"/>
              <a:gd name="connsiteX1" fmla="*/ 1391587 w 3963649"/>
              <a:gd name="connsiteY1" fmla="*/ 914400 h 3886200"/>
              <a:gd name="connsiteX2" fmla="*/ 1511508 w 3963649"/>
              <a:gd name="connsiteY2" fmla="*/ 629587 h 3886200"/>
              <a:gd name="connsiteX3" fmla="*/ 1691390 w 3963649"/>
              <a:gd name="connsiteY3" fmla="*/ 0 h 3886200"/>
              <a:gd name="connsiteX4" fmla="*/ 3954905 w 3963649"/>
              <a:gd name="connsiteY4" fmla="*/ 0 h 3886200"/>
              <a:gd name="connsiteX5" fmla="*/ 3963649 w 3963649"/>
              <a:gd name="connsiteY5" fmla="*/ 3886200 h 3886200"/>
              <a:gd name="connsiteX6" fmla="*/ 77449 w 3963649"/>
              <a:gd name="connsiteY6" fmla="*/ 3809999 h 3886200"/>
              <a:gd name="connsiteX7" fmla="*/ 1249 w 3963649"/>
              <a:gd name="connsiteY7" fmla="*/ 1752599 h 3886200"/>
              <a:gd name="connsiteX0" fmla="*/ 1249 w 3963649"/>
              <a:gd name="connsiteY0" fmla="*/ 1752599 h 3886200"/>
              <a:gd name="connsiteX1" fmla="*/ 1391587 w 3963649"/>
              <a:gd name="connsiteY1" fmla="*/ 914400 h 3886200"/>
              <a:gd name="connsiteX2" fmla="*/ 1691390 w 3963649"/>
              <a:gd name="connsiteY2" fmla="*/ 0 h 3886200"/>
              <a:gd name="connsiteX3" fmla="*/ 3954905 w 3963649"/>
              <a:gd name="connsiteY3" fmla="*/ 0 h 3886200"/>
              <a:gd name="connsiteX4" fmla="*/ 3963649 w 3963649"/>
              <a:gd name="connsiteY4" fmla="*/ 3886200 h 3886200"/>
              <a:gd name="connsiteX5" fmla="*/ 77449 w 3963649"/>
              <a:gd name="connsiteY5" fmla="*/ 3809999 h 3886200"/>
              <a:gd name="connsiteX6" fmla="*/ 1249 w 3963649"/>
              <a:gd name="connsiteY6" fmla="*/ 1752599 h 3886200"/>
              <a:gd name="connsiteX0" fmla="*/ 1249 w 3963649"/>
              <a:gd name="connsiteY0" fmla="*/ 1752599 h 3886200"/>
              <a:gd name="connsiteX1" fmla="*/ 1449050 w 3963649"/>
              <a:gd name="connsiteY1" fmla="*/ 1371599 h 3886200"/>
              <a:gd name="connsiteX2" fmla="*/ 1691390 w 3963649"/>
              <a:gd name="connsiteY2" fmla="*/ 0 h 3886200"/>
              <a:gd name="connsiteX3" fmla="*/ 3954905 w 3963649"/>
              <a:gd name="connsiteY3" fmla="*/ 0 h 3886200"/>
              <a:gd name="connsiteX4" fmla="*/ 3963649 w 3963649"/>
              <a:gd name="connsiteY4" fmla="*/ 3886200 h 3886200"/>
              <a:gd name="connsiteX5" fmla="*/ 77449 w 3963649"/>
              <a:gd name="connsiteY5" fmla="*/ 3809999 h 3886200"/>
              <a:gd name="connsiteX6" fmla="*/ 1249 w 3963649"/>
              <a:gd name="connsiteY6" fmla="*/ 1752599 h 3886200"/>
              <a:gd name="connsiteX0" fmla="*/ 1249 w 3963649"/>
              <a:gd name="connsiteY0" fmla="*/ 1752599 h 3886200"/>
              <a:gd name="connsiteX1" fmla="*/ 1691390 w 3963649"/>
              <a:gd name="connsiteY1" fmla="*/ 0 h 3886200"/>
              <a:gd name="connsiteX2" fmla="*/ 3954905 w 3963649"/>
              <a:gd name="connsiteY2" fmla="*/ 0 h 3886200"/>
              <a:gd name="connsiteX3" fmla="*/ 3963649 w 3963649"/>
              <a:gd name="connsiteY3" fmla="*/ 3886200 h 3886200"/>
              <a:gd name="connsiteX4" fmla="*/ 77449 w 3963649"/>
              <a:gd name="connsiteY4" fmla="*/ 3809999 h 3886200"/>
              <a:gd name="connsiteX5" fmla="*/ 1249 w 3963649"/>
              <a:gd name="connsiteY5" fmla="*/ 1752599 h 3886200"/>
              <a:gd name="connsiteX0" fmla="*/ 1249 w 3963649"/>
              <a:gd name="connsiteY0" fmla="*/ 1752599 h 3886200"/>
              <a:gd name="connsiteX1" fmla="*/ 1691390 w 3963649"/>
              <a:gd name="connsiteY1" fmla="*/ 0 h 3886200"/>
              <a:gd name="connsiteX2" fmla="*/ 3954905 w 3963649"/>
              <a:gd name="connsiteY2" fmla="*/ 0 h 3886200"/>
              <a:gd name="connsiteX3" fmla="*/ 3963649 w 3963649"/>
              <a:gd name="connsiteY3" fmla="*/ 3886200 h 3886200"/>
              <a:gd name="connsiteX4" fmla="*/ 77449 w 3963649"/>
              <a:gd name="connsiteY4" fmla="*/ 3809999 h 3886200"/>
              <a:gd name="connsiteX5" fmla="*/ 1249 w 3963649"/>
              <a:gd name="connsiteY5" fmla="*/ 1752599 h 3886200"/>
              <a:gd name="connsiteX0" fmla="*/ 1249 w 3963649"/>
              <a:gd name="connsiteY0" fmla="*/ 1752599 h 3886200"/>
              <a:gd name="connsiteX1" fmla="*/ 1601450 w 3963649"/>
              <a:gd name="connsiteY1" fmla="*/ 1523999 h 3886200"/>
              <a:gd name="connsiteX2" fmla="*/ 1691390 w 3963649"/>
              <a:gd name="connsiteY2" fmla="*/ 0 h 3886200"/>
              <a:gd name="connsiteX3" fmla="*/ 3954905 w 3963649"/>
              <a:gd name="connsiteY3" fmla="*/ 0 h 3886200"/>
              <a:gd name="connsiteX4" fmla="*/ 3963649 w 3963649"/>
              <a:gd name="connsiteY4" fmla="*/ 3886200 h 3886200"/>
              <a:gd name="connsiteX5" fmla="*/ 77449 w 3963649"/>
              <a:gd name="connsiteY5" fmla="*/ 3809999 h 3886200"/>
              <a:gd name="connsiteX6" fmla="*/ 1249 w 3963649"/>
              <a:gd name="connsiteY6" fmla="*/ 1752599 h 3886200"/>
              <a:gd name="connsiteX0" fmla="*/ 1249 w 3963649"/>
              <a:gd name="connsiteY0" fmla="*/ 1752599 h 3886200"/>
              <a:gd name="connsiteX1" fmla="*/ 1601450 w 3963649"/>
              <a:gd name="connsiteY1" fmla="*/ 1523999 h 3886200"/>
              <a:gd name="connsiteX2" fmla="*/ 1691390 w 3963649"/>
              <a:gd name="connsiteY2" fmla="*/ 0 h 3886200"/>
              <a:gd name="connsiteX3" fmla="*/ 3954905 w 3963649"/>
              <a:gd name="connsiteY3" fmla="*/ 0 h 3886200"/>
              <a:gd name="connsiteX4" fmla="*/ 3963649 w 3963649"/>
              <a:gd name="connsiteY4" fmla="*/ 3886200 h 3886200"/>
              <a:gd name="connsiteX5" fmla="*/ 77449 w 3963649"/>
              <a:gd name="connsiteY5" fmla="*/ 3809999 h 3886200"/>
              <a:gd name="connsiteX6" fmla="*/ 1249 w 3963649"/>
              <a:gd name="connsiteY6" fmla="*/ 1752599 h 3886200"/>
              <a:gd name="connsiteX0" fmla="*/ 1249 w 3963649"/>
              <a:gd name="connsiteY0" fmla="*/ 1752600 h 3886201"/>
              <a:gd name="connsiteX1" fmla="*/ 1601450 w 3963649"/>
              <a:gd name="connsiteY1" fmla="*/ 1524000 h 3886201"/>
              <a:gd name="connsiteX2" fmla="*/ 2211050 w 3963649"/>
              <a:gd name="connsiteY2" fmla="*/ 0 h 3886201"/>
              <a:gd name="connsiteX3" fmla="*/ 3954905 w 3963649"/>
              <a:gd name="connsiteY3" fmla="*/ 1 h 3886201"/>
              <a:gd name="connsiteX4" fmla="*/ 3963649 w 3963649"/>
              <a:gd name="connsiteY4" fmla="*/ 3886201 h 3886201"/>
              <a:gd name="connsiteX5" fmla="*/ 77449 w 3963649"/>
              <a:gd name="connsiteY5" fmla="*/ 3810000 h 3886201"/>
              <a:gd name="connsiteX6" fmla="*/ 1249 w 3963649"/>
              <a:gd name="connsiteY6" fmla="*/ 1752600 h 3886201"/>
              <a:gd name="connsiteX0" fmla="*/ 1249 w 3963649"/>
              <a:gd name="connsiteY0" fmla="*/ 1752600 h 3886201"/>
              <a:gd name="connsiteX1" fmla="*/ 1601450 w 3963649"/>
              <a:gd name="connsiteY1" fmla="*/ 1524000 h 3886201"/>
              <a:gd name="connsiteX2" fmla="*/ 2211050 w 3963649"/>
              <a:gd name="connsiteY2" fmla="*/ 0 h 3886201"/>
              <a:gd name="connsiteX3" fmla="*/ 3954905 w 3963649"/>
              <a:gd name="connsiteY3" fmla="*/ 1 h 3886201"/>
              <a:gd name="connsiteX4" fmla="*/ 3963649 w 3963649"/>
              <a:gd name="connsiteY4" fmla="*/ 3886201 h 3886201"/>
              <a:gd name="connsiteX5" fmla="*/ 77449 w 3963649"/>
              <a:gd name="connsiteY5" fmla="*/ 3810000 h 3886201"/>
              <a:gd name="connsiteX6" fmla="*/ 1249 w 3963649"/>
              <a:gd name="connsiteY6" fmla="*/ 1752600 h 3886201"/>
              <a:gd name="connsiteX0" fmla="*/ 1249 w 3963649"/>
              <a:gd name="connsiteY0" fmla="*/ 1752600 h 3886201"/>
              <a:gd name="connsiteX1" fmla="*/ 1220450 w 3963649"/>
              <a:gd name="connsiteY1" fmla="*/ 1371601 h 3886201"/>
              <a:gd name="connsiteX2" fmla="*/ 2211050 w 3963649"/>
              <a:gd name="connsiteY2" fmla="*/ 0 h 3886201"/>
              <a:gd name="connsiteX3" fmla="*/ 3954905 w 3963649"/>
              <a:gd name="connsiteY3" fmla="*/ 1 h 3886201"/>
              <a:gd name="connsiteX4" fmla="*/ 3963649 w 3963649"/>
              <a:gd name="connsiteY4" fmla="*/ 3886201 h 3886201"/>
              <a:gd name="connsiteX5" fmla="*/ 77449 w 3963649"/>
              <a:gd name="connsiteY5" fmla="*/ 3810000 h 3886201"/>
              <a:gd name="connsiteX6" fmla="*/ 1249 w 3963649"/>
              <a:gd name="connsiteY6" fmla="*/ 1752600 h 3886201"/>
              <a:gd name="connsiteX0" fmla="*/ 1249 w 3963649"/>
              <a:gd name="connsiteY0" fmla="*/ 1752600 h 3886201"/>
              <a:gd name="connsiteX1" fmla="*/ 1220450 w 3963649"/>
              <a:gd name="connsiteY1" fmla="*/ 1371601 h 3886201"/>
              <a:gd name="connsiteX2" fmla="*/ 2211050 w 3963649"/>
              <a:gd name="connsiteY2" fmla="*/ 0 h 3886201"/>
              <a:gd name="connsiteX3" fmla="*/ 3954905 w 3963649"/>
              <a:gd name="connsiteY3" fmla="*/ 1 h 3886201"/>
              <a:gd name="connsiteX4" fmla="*/ 3963649 w 3963649"/>
              <a:gd name="connsiteY4" fmla="*/ 3886201 h 3886201"/>
              <a:gd name="connsiteX5" fmla="*/ 77449 w 3963649"/>
              <a:gd name="connsiteY5" fmla="*/ 3810000 h 3886201"/>
              <a:gd name="connsiteX6" fmla="*/ 1249 w 3963649"/>
              <a:gd name="connsiteY6" fmla="*/ 1752600 h 3886201"/>
              <a:gd name="connsiteX0" fmla="*/ 1249 w 3963649"/>
              <a:gd name="connsiteY0" fmla="*/ 1752600 h 3886201"/>
              <a:gd name="connsiteX1" fmla="*/ 1220450 w 3963649"/>
              <a:gd name="connsiteY1" fmla="*/ 1371601 h 3886201"/>
              <a:gd name="connsiteX2" fmla="*/ 2211050 w 3963649"/>
              <a:gd name="connsiteY2" fmla="*/ 0 h 3886201"/>
              <a:gd name="connsiteX3" fmla="*/ 3954905 w 3963649"/>
              <a:gd name="connsiteY3" fmla="*/ 1 h 3886201"/>
              <a:gd name="connsiteX4" fmla="*/ 3963649 w 3963649"/>
              <a:gd name="connsiteY4" fmla="*/ 3886201 h 3886201"/>
              <a:gd name="connsiteX5" fmla="*/ 77449 w 3963649"/>
              <a:gd name="connsiteY5" fmla="*/ 3810000 h 3886201"/>
              <a:gd name="connsiteX6" fmla="*/ 1249 w 3963649"/>
              <a:gd name="connsiteY6" fmla="*/ 1752600 h 3886201"/>
              <a:gd name="connsiteX0" fmla="*/ 1249 w 3963649"/>
              <a:gd name="connsiteY0" fmla="*/ 1752600 h 3886201"/>
              <a:gd name="connsiteX1" fmla="*/ 2211050 w 3963649"/>
              <a:gd name="connsiteY1" fmla="*/ 0 h 3886201"/>
              <a:gd name="connsiteX2" fmla="*/ 3954905 w 3963649"/>
              <a:gd name="connsiteY2" fmla="*/ 1 h 3886201"/>
              <a:gd name="connsiteX3" fmla="*/ 3963649 w 3963649"/>
              <a:gd name="connsiteY3" fmla="*/ 3886201 h 3886201"/>
              <a:gd name="connsiteX4" fmla="*/ 77449 w 3963649"/>
              <a:gd name="connsiteY4" fmla="*/ 3810000 h 3886201"/>
              <a:gd name="connsiteX5" fmla="*/ 1249 w 3963649"/>
              <a:gd name="connsiteY5" fmla="*/ 1752600 h 3886201"/>
              <a:gd name="connsiteX0" fmla="*/ 1249 w 3963649"/>
              <a:gd name="connsiteY0" fmla="*/ 1752600 h 3886201"/>
              <a:gd name="connsiteX1" fmla="*/ 2211050 w 3963649"/>
              <a:gd name="connsiteY1" fmla="*/ 0 h 3886201"/>
              <a:gd name="connsiteX2" fmla="*/ 3954905 w 3963649"/>
              <a:gd name="connsiteY2" fmla="*/ 1 h 3886201"/>
              <a:gd name="connsiteX3" fmla="*/ 3963649 w 3963649"/>
              <a:gd name="connsiteY3" fmla="*/ 3886201 h 3886201"/>
              <a:gd name="connsiteX4" fmla="*/ 77449 w 3963649"/>
              <a:gd name="connsiteY4" fmla="*/ 3810000 h 3886201"/>
              <a:gd name="connsiteX5" fmla="*/ 1249 w 3963649"/>
              <a:gd name="connsiteY5" fmla="*/ 1752600 h 3886201"/>
              <a:gd name="connsiteX0" fmla="*/ 1249 w 3963648"/>
              <a:gd name="connsiteY0" fmla="*/ 1752601 h 3886201"/>
              <a:gd name="connsiteX1" fmla="*/ 2211049 w 3963648"/>
              <a:gd name="connsiteY1" fmla="*/ 0 h 3886201"/>
              <a:gd name="connsiteX2" fmla="*/ 3954904 w 3963648"/>
              <a:gd name="connsiteY2" fmla="*/ 1 h 3886201"/>
              <a:gd name="connsiteX3" fmla="*/ 3963648 w 3963648"/>
              <a:gd name="connsiteY3" fmla="*/ 3886201 h 3886201"/>
              <a:gd name="connsiteX4" fmla="*/ 77448 w 3963648"/>
              <a:gd name="connsiteY4" fmla="*/ 3810000 h 3886201"/>
              <a:gd name="connsiteX5" fmla="*/ 1249 w 3963648"/>
              <a:gd name="connsiteY5" fmla="*/ 1752601 h 3886201"/>
              <a:gd name="connsiteX0" fmla="*/ 1249 w 3963648"/>
              <a:gd name="connsiteY0" fmla="*/ 1752601 h 3886201"/>
              <a:gd name="connsiteX1" fmla="*/ 2211049 w 3963648"/>
              <a:gd name="connsiteY1" fmla="*/ 0 h 3886201"/>
              <a:gd name="connsiteX2" fmla="*/ 3954904 w 3963648"/>
              <a:gd name="connsiteY2" fmla="*/ 1 h 3886201"/>
              <a:gd name="connsiteX3" fmla="*/ 3963648 w 3963648"/>
              <a:gd name="connsiteY3" fmla="*/ 3886201 h 3886201"/>
              <a:gd name="connsiteX4" fmla="*/ 77448 w 3963648"/>
              <a:gd name="connsiteY4" fmla="*/ 3810000 h 3886201"/>
              <a:gd name="connsiteX5" fmla="*/ 1249 w 3963648"/>
              <a:gd name="connsiteY5" fmla="*/ 1752601 h 3886201"/>
              <a:gd name="connsiteX0" fmla="*/ 1249 w 3887449"/>
              <a:gd name="connsiteY0" fmla="*/ 3048001 h 3886201"/>
              <a:gd name="connsiteX1" fmla="*/ 2134850 w 3887449"/>
              <a:gd name="connsiteY1" fmla="*/ 0 h 3886201"/>
              <a:gd name="connsiteX2" fmla="*/ 3878705 w 3887449"/>
              <a:gd name="connsiteY2" fmla="*/ 1 h 3886201"/>
              <a:gd name="connsiteX3" fmla="*/ 3887449 w 3887449"/>
              <a:gd name="connsiteY3" fmla="*/ 3886201 h 3886201"/>
              <a:gd name="connsiteX4" fmla="*/ 1249 w 3887449"/>
              <a:gd name="connsiteY4" fmla="*/ 3810000 h 3886201"/>
              <a:gd name="connsiteX5" fmla="*/ 1249 w 3887449"/>
              <a:gd name="connsiteY5" fmla="*/ 3048001 h 3886201"/>
              <a:gd name="connsiteX0" fmla="*/ 304800 w 3886200"/>
              <a:gd name="connsiteY0" fmla="*/ 2743201 h 3886201"/>
              <a:gd name="connsiteX1" fmla="*/ 2133601 w 3886200"/>
              <a:gd name="connsiteY1" fmla="*/ 0 h 3886201"/>
              <a:gd name="connsiteX2" fmla="*/ 3877456 w 3886200"/>
              <a:gd name="connsiteY2" fmla="*/ 1 h 3886201"/>
              <a:gd name="connsiteX3" fmla="*/ 3886200 w 3886200"/>
              <a:gd name="connsiteY3" fmla="*/ 3886201 h 3886201"/>
              <a:gd name="connsiteX4" fmla="*/ 0 w 3886200"/>
              <a:gd name="connsiteY4" fmla="*/ 3810000 h 3886201"/>
              <a:gd name="connsiteX5" fmla="*/ 304800 w 3886200"/>
              <a:gd name="connsiteY5" fmla="*/ 2743201 h 3886201"/>
              <a:gd name="connsiteX0" fmla="*/ 292100 w 4178300"/>
              <a:gd name="connsiteY0" fmla="*/ 3810000 h 3886201"/>
              <a:gd name="connsiteX1" fmla="*/ 2425701 w 4178300"/>
              <a:gd name="connsiteY1" fmla="*/ 0 h 3886201"/>
              <a:gd name="connsiteX2" fmla="*/ 4169556 w 4178300"/>
              <a:gd name="connsiteY2" fmla="*/ 1 h 3886201"/>
              <a:gd name="connsiteX3" fmla="*/ 4178300 w 4178300"/>
              <a:gd name="connsiteY3" fmla="*/ 3886201 h 3886201"/>
              <a:gd name="connsiteX4" fmla="*/ 292100 w 4178300"/>
              <a:gd name="connsiteY4" fmla="*/ 3810000 h 3886201"/>
              <a:gd name="connsiteX0" fmla="*/ 0 w 3886200"/>
              <a:gd name="connsiteY0" fmla="*/ 3810000 h 3886201"/>
              <a:gd name="connsiteX1" fmla="*/ 2133601 w 3886200"/>
              <a:gd name="connsiteY1" fmla="*/ 0 h 3886201"/>
              <a:gd name="connsiteX2" fmla="*/ 3877456 w 3886200"/>
              <a:gd name="connsiteY2" fmla="*/ 1 h 3886201"/>
              <a:gd name="connsiteX3" fmla="*/ 3886200 w 3886200"/>
              <a:gd name="connsiteY3" fmla="*/ 3886201 h 3886201"/>
              <a:gd name="connsiteX4" fmla="*/ 0 w 3886200"/>
              <a:gd name="connsiteY4" fmla="*/ 3810000 h 3886201"/>
              <a:gd name="connsiteX0" fmla="*/ 0 w 3886200"/>
              <a:gd name="connsiteY0" fmla="*/ 3810000 h 3886201"/>
              <a:gd name="connsiteX1" fmla="*/ 2133601 w 3886200"/>
              <a:gd name="connsiteY1" fmla="*/ 0 h 3886201"/>
              <a:gd name="connsiteX2" fmla="*/ 3877456 w 3886200"/>
              <a:gd name="connsiteY2" fmla="*/ 1 h 3886201"/>
              <a:gd name="connsiteX3" fmla="*/ 3886200 w 3886200"/>
              <a:gd name="connsiteY3" fmla="*/ 3886201 h 3886201"/>
              <a:gd name="connsiteX4" fmla="*/ 0 w 3886200"/>
              <a:gd name="connsiteY4" fmla="*/ 3810000 h 3886201"/>
              <a:gd name="connsiteX0" fmla="*/ 0 w 3886200"/>
              <a:gd name="connsiteY0" fmla="*/ 3810000 h 3886201"/>
              <a:gd name="connsiteX1" fmla="*/ 2133601 w 3886200"/>
              <a:gd name="connsiteY1" fmla="*/ 0 h 3886201"/>
              <a:gd name="connsiteX2" fmla="*/ 3877456 w 3886200"/>
              <a:gd name="connsiteY2" fmla="*/ 1 h 3886201"/>
              <a:gd name="connsiteX3" fmla="*/ 3886200 w 3886200"/>
              <a:gd name="connsiteY3" fmla="*/ 3886201 h 3886201"/>
              <a:gd name="connsiteX4" fmla="*/ 0 w 3886200"/>
              <a:gd name="connsiteY4" fmla="*/ 3810000 h 3886201"/>
              <a:gd name="connsiteX0" fmla="*/ 0 w 3886200"/>
              <a:gd name="connsiteY0" fmla="*/ 3810000 h 3886201"/>
              <a:gd name="connsiteX1" fmla="*/ 2133601 w 3886200"/>
              <a:gd name="connsiteY1" fmla="*/ 0 h 3886201"/>
              <a:gd name="connsiteX2" fmla="*/ 3877456 w 3886200"/>
              <a:gd name="connsiteY2" fmla="*/ 1 h 3886201"/>
              <a:gd name="connsiteX3" fmla="*/ 3886200 w 3886200"/>
              <a:gd name="connsiteY3" fmla="*/ 3886201 h 3886201"/>
              <a:gd name="connsiteX4" fmla="*/ 0 w 3886200"/>
              <a:gd name="connsiteY4" fmla="*/ 3810000 h 3886201"/>
              <a:gd name="connsiteX0" fmla="*/ 0 w 3886200"/>
              <a:gd name="connsiteY0" fmla="*/ 3810000 h 3886201"/>
              <a:gd name="connsiteX1" fmla="*/ 2133601 w 3886200"/>
              <a:gd name="connsiteY1" fmla="*/ 0 h 3886201"/>
              <a:gd name="connsiteX2" fmla="*/ 3877456 w 3886200"/>
              <a:gd name="connsiteY2" fmla="*/ 1 h 3886201"/>
              <a:gd name="connsiteX3" fmla="*/ 3886200 w 3886200"/>
              <a:gd name="connsiteY3" fmla="*/ 3886201 h 3886201"/>
              <a:gd name="connsiteX4" fmla="*/ 0 w 3886200"/>
              <a:gd name="connsiteY4" fmla="*/ 3810000 h 3886201"/>
              <a:gd name="connsiteX0" fmla="*/ 0 w 3886200"/>
              <a:gd name="connsiteY0" fmla="*/ 3810000 h 4408774"/>
              <a:gd name="connsiteX1" fmla="*/ 2133601 w 3886200"/>
              <a:gd name="connsiteY1" fmla="*/ 0 h 4408774"/>
              <a:gd name="connsiteX2" fmla="*/ 3877456 w 3886200"/>
              <a:gd name="connsiteY2" fmla="*/ 1 h 4408774"/>
              <a:gd name="connsiteX3" fmla="*/ 3886200 w 3886200"/>
              <a:gd name="connsiteY3" fmla="*/ 3886201 h 4408774"/>
              <a:gd name="connsiteX4" fmla="*/ 0 w 3886200"/>
              <a:gd name="connsiteY4" fmla="*/ 3810000 h 4408774"/>
              <a:gd name="connsiteX0" fmla="*/ 0 w 3886200"/>
              <a:gd name="connsiteY0" fmla="*/ 3810000 h 3886201"/>
              <a:gd name="connsiteX1" fmla="*/ 2133601 w 3886200"/>
              <a:gd name="connsiteY1" fmla="*/ 0 h 3886201"/>
              <a:gd name="connsiteX2" fmla="*/ 3877456 w 3886200"/>
              <a:gd name="connsiteY2" fmla="*/ 1 h 3886201"/>
              <a:gd name="connsiteX3" fmla="*/ 3886200 w 3886200"/>
              <a:gd name="connsiteY3" fmla="*/ 3886201 h 3886201"/>
              <a:gd name="connsiteX4" fmla="*/ 0 w 3886200"/>
              <a:gd name="connsiteY4" fmla="*/ 3810000 h 3886201"/>
              <a:gd name="connsiteX0" fmla="*/ 0 w 3886200"/>
              <a:gd name="connsiteY0" fmla="*/ 3886200 h 3886201"/>
              <a:gd name="connsiteX1" fmla="*/ 2133601 w 3886200"/>
              <a:gd name="connsiteY1" fmla="*/ 0 h 3886201"/>
              <a:gd name="connsiteX2" fmla="*/ 3877456 w 3886200"/>
              <a:gd name="connsiteY2" fmla="*/ 1 h 3886201"/>
              <a:gd name="connsiteX3" fmla="*/ 3886200 w 3886200"/>
              <a:gd name="connsiteY3" fmla="*/ 3886201 h 3886201"/>
              <a:gd name="connsiteX4" fmla="*/ 0 w 3886200"/>
              <a:gd name="connsiteY4" fmla="*/ 3886200 h 3886201"/>
              <a:gd name="connsiteX0" fmla="*/ 0 w 3886200"/>
              <a:gd name="connsiteY0" fmla="*/ 3886200 h 3886201"/>
              <a:gd name="connsiteX1" fmla="*/ 2133601 w 3886200"/>
              <a:gd name="connsiteY1" fmla="*/ 0 h 3886201"/>
              <a:gd name="connsiteX2" fmla="*/ 3877456 w 3886200"/>
              <a:gd name="connsiteY2" fmla="*/ 1 h 3886201"/>
              <a:gd name="connsiteX3" fmla="*/ 3886200 w 3886200"/>
              <a:gd name="connsiteY3" fmla="*/ 3886201 h 3886201"/>
              <a:gd name="connsiteX4" fmla="*/ 0 w 3886200"/>
              <a:gd name="connsiteY4" fmla="*/ 3886200 h 3886201"/>
              <a:gd name="connsiteX0" fmla="*/ 0 w 3886200"/>
              <a:gd name="connsiteY0" fmla="*/ 3886200 h 3886201"/>
              <a:gd name="connsiteX1" fmla="*/ 2133601 w 3886200"/>
              <a:gd name="connsiteY1" fmla="*/ 0 h 3886201"/>
              <a:gd name="connsiteX2" fmla="*/ 3877456 w 3886200"/>
              <a:gd name="connsiteY2" fmla="*/ 1 h 3886201"/>
              <a:gd name="connsiteX3" fmla="*/ 3886200 w 3886200"/>
              <a:gd name="connsiteY3" fmla="*/ 3886201 h 3886201"/>
              <a:gd name="connsiteX4" fmla="*/ 0 w 3886200"/>
              <a:gd name="connsiteY4" fmla="*/ 3886200 h 3886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86200" h="3886201">
                <a:moveTo>
                  <a:pt x="0" y="3886200"/>
                </a:moveTo>
                <a:cubicBezTo>
                  <a:pt x="1303103" y="3881828"/>
                  <a:pt x="2120692" y="2032832"/>
                  <a:pt x="2133601" y="0"/>
                </a:cubicBezTo>
                <a:lnTo>
                  <a:pt x="3877456" y="1"/>
                </a:lnTo>
                <a:cubicBezTo>
                  <a:pt x="3880371" y="1295401"/>
                  <a:pt x="3883285" y="2590801"/>
                  <a:pt x="3886200" y="3886201"/>
                </a:cubicBezTo>
                <a:lnTo>
                  <a:pt x="0" y="3886200"/>
                </a:lnTo>
                <a:close/>
              </a:path>
            </a:pathLst>
          </a:custGeom>
          <a:gradFill>
            <a:gsLst>
              <a:gs pos="100000">
                <a:srgbClr val="61C250"/>
              </a:gs>
              <a:gs pos="0">
                <a:schemeClr val="bg1"/>
              </a:gs>
            </a:gsLst>
            <a:lin ang="2700000" scaled="1"/>
          </a:gra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37 Dikdörtgen"/>
          <p:cNvSpPr/>
          <p:nvPr/>
        </p:nvSpPr>
        <p:spPr>
          <a:xfrm>
            <a:off x="2590800" y="1600200"/>
            <a:ext cx="1371600" cy="2057400"/>
          </a:xfrm>
          <a:prstGeom prst="rect">
            <a:avLst/>
          </a:prstGeom>
          <a:gradFill>
            <a:gsLst>
              <a:gs pos="100000">
                <a:schemeClr val="bg1"/>
              </a:gs>
              <a:gs pos="0">
                <a:srgbClr val="C0000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DROP</a:t>
            </a:r>
            <a:endParaRPr lang="en-US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HPCA 2013</a:t>
            </a:r>
            <a:endParaRPr lang="en-US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0" name="9 Metin kutusu"/>
          <p:cNvSpPr txBox="1"/>
          <p:nvPr/>
        </p:nvSpPr>
        <p:spPr>
          <a:xfrm>
            <a:off x="5638800" y="562987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Gadget Length</a:t>
            </a:r>
          </a:p>
        </p:txBody>
      </p:sp>
      <p:sp>
        <p:nvSpPr>
          <p:cNvPr id="13" name="12 Metin kutusu"/>
          <p:cNvSpPr txBox="1"/>
          <p:nvPr/>
        </p:nvSpPr>
        <p:spPr>
          <a:xfrm>
            <a:off x="2971800" y="54864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max tolerable gadget length for CRA</a:t>
            </a:r>
          </a:p>
        </p:txBody>
      </p:sp>
      <p:sp>
        <p:nvSpPr>
          <p:cNvPr id="14" name="13 Metin kutusu"/>
          <p:cNvSpPr txBox="1"/>
          <p:nvPr/>
        </p:nvSpPr>
        <p:spPr>
          <a:xfrm>
            <a:off x="647700" y="33528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min # gadgets to launch a CRA</a:t>
            </a:r>
          </a:p>
        </p:txBody>
      </p:sp>
      <p:sp>
        <p:nvSpPr>
          <p:cNvPr id="15" name="14 Metin kutusu"/>
          <p:cNvSpPr txBox="1"/>
          <p:nvPr/>
        </p:nvSpPr>
        <p:spPr>
          <a:xfrm>
            <a:off x="152400" y="13070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Consecutive Gadgets</a:t>
            </a:r>
            <a:endParaRPr lang="en-US" dirty="0"/>
          </a:p>
        </p:txBody>
      </p:sp>
      <p:sp>
        <p:nvSpPr>
          <p:cNvPr id="17" name="16 Metin kutusu"/>
          <p:cNvSpPr txBox="1"/>
          <p:nvPr/>
        </p:nvSpPr>
        <p:spPr>
          <a:xfrm>
            <a:off x="4562437" y="4812268"/>
            <a:ext cx="1914563" cy="369332"/>
          </a:xfrm>
          <a:prstGeom prst="rect">
            <a:avLst/>
          </a:prstGeom>
          <a:solidFill>
            <a:srgbClr val="FFFFFF">
              <a:alpha val="6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Regular workloads</a:t>
            </a:r>
            <a:endParaRPr lang="en-US" dirty="0"/>
          </a:p>
        </p:txBody>
      </p:sp>
      <p:cxnSp>
        <p:nvCxnSpPr>
          <p:cNvPr id="8" name="7 Düz Ok Bağlayıcısı"/>
          <p:cNvCxnSpPr/>
          <p:nvPr/>
        </p:nvCxnSpPr>
        <p:spPr>
          <a:xfrm rot="16200000">
            <a:off x="514200" y="3322321"/>
            <a:ext cx="4206240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>
            <a:off x="2590800" y="5410200"/>
            <a:ext cx="4206240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Metin kutusu"/>
          <p:cNvSpPr txBox="1"/>
          <p:nvPr/>
        </p:nvSpPr>
        <p:spPr>
          <a:xfrm>
            <a:off x="2743200" y="1676400"/>
            <a:ext cx="655949" cy="369332"/>
          </a:xfrm>
          <a:prstGeom prst="rect">
            <a:avLst/>
          </a:prstGeom>
          <a:solidFill>
            <a:srgbClr val="FFFFFF">
              <a:alpha val="6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CRAs</a:t>
            </a:r>
            <a:endParaRPr lang="en-US" dirty="0"/>
          </a:p>
        </p:txBody>
      </p:sp>
      <p:cxnSp>
        <p:nvCxnSpPr>
          <p:cNvPr id="40" name="39 Düz Bağlayıcı"/>
          <p:cNvCxnSpPr/>
          <p:nvPr/>
        </p:nvCxnSpPr>
        <p:spPr>
          <a:xfrm>
            <a:off x="3962400" y="1371600"/>
            <a:ext cx="0" cy="4023360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Düz Bağlayıcı"/>
          <p:cNvCxnSpPr/>
          <p:nvPr/>
        </p:nvCxnSpPr>
        <p:spPr>
          <a:xfrm rot="16200000">
            <a:off x="4678680" y="1645920"/>
            <a:ext cx="0" cy="4023360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Dikdörtgen"/>
          <p:cNvSpPr/>
          <p:nvPr/>
        </p:nvSpPr>
        <p:spPr>
          <a:xfrm>
            <a:off x="3670620" y="6096000"/>
            <a:ext cx="7793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smtClean="0"/>
              <a:t>N=5</a:t>
            </a:r>
            <a:endParaRPr lang="en-US" sz="2800" b="1" dirty="0"/>
          </a:p>
        </p:txBody>
      </p:sp>
      <p:sp>
        <p:nvSpPr>
          <p:cNvPr id="46" name="45 Dikdörtgen"/>
          <p:cNvSpPr/>
          <p:nvPr/>
        </p:nvSpPr>
        <p:spPr>
          <a:xfrm>
            <a:off x="1156878" y="4048780"/>
            <a:ext cx="7168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smtClean="0"/>
              <a:t>S=3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animBg="1"/>
      <p:bldP spid="43" grpId="0" animBg="1"/>
      <p:bldP spid="43" grpId="1" animBg="1"/>
      <p:bldP spid="38" grpId="0" animBg="1"/>
      <p:bldP spid="38" grpId="1" animBg="1"/>
      <p:bldP spid="13" grpId="1"/>
      <p:bldP spid="14" grpId="1"/>
      <p:bldP spid="17" grpId="0" animBg="1"/>
      <p:bldP spid="18" grpId="0" animBg="1"/>
      <p:bldP spid="45" grpId="0"/>
      <p:bldP spid="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on DROP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Apply the same idea to</a:t>
            </a:r>
          </a:p>
          <a:p>
            <a:pPr lvl="1"/>
            <a:r>
              <a:rPr lang="en-US" dirty="0" smtClean="0"/>
              <a:t>Indirect jumps </a:t>
            </a:r>
          </a:p>
          <a:p>
            <a:pPr lvl="1"/>
            <a:r>
              <a:rPr lang="en-US" dirty="0" smtClean="0"/>
              <a:t>Indirect calls</a:t>
            </a:r>
          </a:p>
          <a:p>
            <a:r>
              <a:rPr lang="en-US" dirty="0" smtClean="0"/>
              <a:t>Adjust the thresholds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HPCA 2013</a:t>
            </a:r>
            <a:endParaRPr lang="en-US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42 Serbest Form"/>
          <p:cNvSpPr/>
          <p:nvPr/>
        </p:nvSpPr>
        <p:spPr>
          <a:xfrm>
            <a:off x="2667000" y="1523999"/>
            <a:ext cx="3886200" cy="3886201"/>
          </a:xfrm>
          <a:custGeom>
            <a:avLst/>
            <a:gdLst>
              <a:gd name="connsiteX0" fmla="*/ 0 w 3492708"/>
              <a:gd name="connsiteY0" fmla="*/ 1648918 h 2473377"/>
              <a:gd name="connsiteX1" fmla="*/ 269822 w 3492708"/>
              <a:gd name="connsiteY1" fmla="*/ 1603947 h 2473377"/>
              <a:gd name="connsiteX2" fmla="*/ 449704 w 3492708"/>
              <a:gd name="connsiteY2" fmla="*/ 1528997 h 2473377"/>
              <a:gd name="connsiteX3" fmla="*/ 584616 w 3492708"/>
              <a:gd name="connsiteY3" fmla="*/ 1424065 h 2473377"/>
              <a:gd name="connsiteX4" fmla="*/ 704537 w 3492708"/>
              <a:gd name="connsiteY4" fmla="*/ 1274164 h 2473377"/>
              <a:gd name="connsiteX5" fmla="*/ 839449 w 3492708"/>
              <a:gd name="connsiteY5" fmla="*/ 1094282 h 2473377"/>
              <a:gd name="connsiteX6" fmla="*/ 929390 w 3492708"/>
              <a:gd name="connsiteY6" fmla="*/ 914400 h 2473377"/>
              <a:gd name="connsiteX7" fmla="*/ 1049311 w 3492708"/>
              <a:gd name="connsiteY7" fmla="*/ 629587 h 2473377"/>
              <a:gd name="connsiteX8" fmla="*/ 1094282 w 3492708"/>
              <a:gd name="connsiteY8" fmla="*/ 449705 h 2473377"/>
              <a:gd name="connsiteX9" fmla="*/ 1184222 w 3492708"/>
              <a:gd name="connsiteY9" fmla="*/ 194872 h 2473377"/>
              <a:gd name="connsiteX10" fmla="*/ 1229193 w 3492708"/>
              <a:gd name="connsiteY10" fmla="*/ 0 h 2473377"/>
              <a:gd name="connsiteX11" fmla="*/ 3492708 w 3492708"/>
              <a:gd name="connsiteY11" fmla="*/ 0 h 2473377"/>
              <a:gd name="connsiteX12" fmla="*/ 3492708 w 3492708"/>
              <a:gd name="connsiteY12" fmla="*/ 2473377 h 2473377"/>
              <a:gd name="connsiteX13" fmla="*/ 59960 w 3492708"/>
              <a:gd name="connsiteY13" fmla="*/ 2473377 h 2473377"/>
              <a:gd name="connsiteX14" fmla="*/ 74950 w 3492708"/>
              <a:gd name="connsiteY14" fmla="*/ 1768839 h 2473377"/>
              <a:gd name="connsiteX0" fmla="*/ 0 w 3492708"/>
              <a:gd name="connsiteY0" fmla="*/ 1648918 h 2473377"/>
              <a:gd name="connsiteX1" fmla="*/ 269822 w 3492708"/>
              <a:gd name="connsiteY1" fmla="*/ 1603947 h 2473377"/>
              <a:gd name="connsiteX2" fmla="*/ 449704 w 3492708"/>
              <a:gd name="connsiteY2" fmla="*/ 1528997 h 2473377"/>
              <a:gd name="connsiteX3" fmla="*/ 584616 w 3492708"/>
              <a:gd name="connsiteY3" fmla="*/ 1424065 h 2473377"/>
              <a:gd name="connsiteX4" fmla="*/ 704537 w 3492708"/>
              <a:gd name="connsiteY4" fmla="*/ 1274164 h 2473377"/>
              <a:gd name="connsiteX5" fmla="*/ 839449 w 3492708"/>
              <a:gd name="connsiteY5" fmla="*/ 1094282 h 2473377"/>
              <a:gd name="connsiteX6" fmla="*/ 929390 w 3492708"/>
              <a:gd name="connsiteY6" fmla="*/ 914400 h 2473377"/>
              <a:gd name="connsiteX7" fmla="*/ 1049311 w 3492708"/>
              <a:gd name="connsiteY7" fmla="*/ 629587 h 2473377"/>
              <a:gd name="connsiteX8" fmla="*/ 1094282 w 3492708"/>
              <a:gd name="connsiteY8" fmla="*/ 449705 h 2473377"/>
              <a:gd name="connsiteX9" fmla="*/ 1184222 w 3492708"/>
              <a:gd name="connsiteY9" fmla="*/ 194872 h 2473377"/>
              <a:gd name="connsiteX10" fmla="*/ 1229193 w 3492708"/>
              <a:gd name="connsiteY10" fmla="*/ 0 h 2473377"/>
              <a:gd name="connsiteX11" fmla="*/ 3492708 w 3492708"/>
              <a:gd name="connsiteY11" fmla="*/ 0 h 2473377"/>
              <a:gd name="connsiteX12" fmla="*/ 3492708 w 3492708"/>
              <a:gd name="connsiteY12" fmla="*/ 2473377 h 2473377"/>
              <a:gd name="connsiteX13" fmla="*/ 59960 w 3492708"/>
              <a:gd name="connsiteY13" fmla="*/ 2473377 h 2473377"/>
              <a:gd name="connsiteX0" fmla="*/ 0 w 3492708"/>
              <a:gd name="connsiteY0" fmla="*/ 1648918 h 2473377"/>
              <a:gd name="connsiteX1" fmla="*/ 269822 w 3492708"/>
              <a:gd name="connsiteY1" fmla="*/ 1603947 h 2473377"/>
              <a:gd name="connsiteX2" fmla="*/ 449704 w 3492708"/>
              <a:gd name="connsiteY2" fmla="*/ 1528997 h 2473377"/>
              <a:gd name="connsiteX3" fmla="*/ 584616 w 3492708"/>
              <a:gd name="connsiteY3" fmla="*/ 1424065 h 2473377"/>
              <a:gd name="connsiteX4" fmla="*/ 704537 w 3492708"/>
              <a:gd name="connsiteY4" fmla="*/ 1274164 h 2473377"/>
              <a:gd name="connsiteX5" fmla="*/ 839449 w 3492708"/>
              <a:gd name="connsiteY5" fmla="*/ 1094282 h 2473377"/>
              <a:gd name="connsiteX6" fmla="*/ 929390 w 3492708"/>
              <a:gd name="connsiteY6" fmla="*/ 914400 h 2473377"/>
              <a:gd name="connsiteX7" fmla="*/ 1049311 w 3492708"/>
              <a:gd name="connsiteY7" fmla="*/ 629587 h 2473377"/>
              <a:gd name="connsiteX8" fmla="*/ 1094282 w 3492708"/>
              <a:gd name="connsiteY8" fmla="*/ 449705 h 2473377"/>
              <a:gd name="connsiteX9" fmla="*/ 1184222 w 3492708"/>
              <a:gd name="connsiteY9" fmla="*/ 194872 h 2473377"/>
              <a:gd name="connsiteX10" fmla="*/ 1229193 w 3492708"/>
              <a:gd name="connsiteY10" fmla="*/ 0 h 2473377"/>
              <a:gd name="connsiteX11" fmla="*/ 3492708 w 3492708"/>
              <a:gd name="connsiteY11" fmla="*/ 0 h 2473377"/>
              <a:gd name="connsiteX12" fmla="*/ 3492708 w 3492708"/>
              <a:gd name="connsiteY12" fmla="*/ 2473377 h 2473377"/>
              <a:gd name="connsiteX13" fmla="*/ 59960 w 3492708"/>
              <a:gd name="connsiteY13" fmla="*/ 2473377 h 2473377"/>
              <a:gd name="connsiteX14" fmla="*/ 0 w 3492708"/>
              <a:gd name="connsiteY14" fmla="*/ 1648918 h 2473377"/>
              <a:gd name="connsiteX0" fmla="*/ 3748 w 3496456"/>
              <a:gd name="connsiteY0" fmla="*/ 1648918 h 2522095"/>
              <a:gd name="connsiteX1" fmla="*/ 273570 w 3496456"/>
              <a:gd name="connsiteY1" fmla="*/ 1603947 h 2522095"/>
              <a:gd name="connsiteX2" fmla="*/ 453452 w 3496456"/>
              <a:gd name="connsiteY2" fmla="*/ 1528997 h 2522095"/>
              <a:gd name="connsiteX3" fmla="*/ 588364 w 3496456"/>
              <a:gd name="connsiteY3" fmla="*/ 1424065 h 2522095"/>
              <a:gd name="connsiteX4" fmla="*/ 708285 w 3496456"/>
              <a:gd name="connsiteY4" fmla="*/ 1274164 h 2522095"/>
              <a:gd name="connsiteX5" fmla="*/ 843197 w 3496456"/>
              <a:gd name="connsiteY5" fmla="*/ 1094282 h 2522095"/>
              <a:gd name="connsiteX6" fmla="*/ 933138 w 3496456"/>
              <a:gd name="connsiteY6" fmla="*/ 914400 h 2522095"/>
              <a:gd name="connsiteX7" fmla="*/ 1053059 w 3496456"/>
              <a:gd name="connsiteY7" fmla="*/ 629587 h 2522095"/>
              <a:gd name="connsiteX8" fmla="*/ 1098030 w 3496456"/>
              <a:gd name="connsiteY8" fmla="*/ 449705 h 2522095"/>
              <a:gd name="connsiteX9" fmla="*/ 1187970 w 3496456"/>
              <a:gd name="connsiteY9" fmla="*/ 194872 h 2522095"/>
              <a:gd name="connsiteX10" fmla="*/ 1232941 w 3496456"/>
              <a:gd name="connsiteY10" fmla="*/ 0 h 2522095"/>
              <a:gd name="connsiteX11" fmla="*/ 3496456 w 3496456"/>
              <a:gd name="connsiteY11" fmla="*/ 0 h 2522095"/>
              <a:gd name="connsiteX12" fmla="*/ 3496456 w 3496456"/>
              <a:gd name="connsiteY12" fmla="*/ 2473377 h 2522095"/>
              <a:gd name="connsiteX13" fmla="*/ 0 w 3496456"/>
              <a:gd name="connsiteY13" fmla="*/ 2522095 h 2522095"/>
              <a:gd name="connsiteX14" fmla="*/ 3748 w 3496456"/>
              <a:gd name="connsiteY14" fmla="*/ 1648918 h 2522095"/>
              <a:gd name="connsiteX0" fmla="*/ 3748 w 3496456"/>
              <a:gd name="connsiteY0" fmla="*/ 1648918 h 2473377"/>
              <a:gd name="connsiteX1" fmla="*/ 273570 w 3496456"/>
              <a:gd name="connsiteY1" fmla="*/ 1603947 h 2473377"/>
              <a:gd name="connsiteX2" fmla="*/ 453452 w 3496456"/>
              <a:gd name="connsiteY2" fmla="*/ 1528997 h 2473377"/>
              <a:gd name="connsiteX3" fmla="*/ 588364 w 3496456"/>
              <a:gd name="connsiteY3" fmla="*/ 1424065 h 2473377"/>
              <a:gd name="connsiteX4" fmla="*/ 708285 w 3496456"/>
              <a:gd name="connsiteY4" fmla="*/ 1274164 h 2473377"/>
              <a:gd name="connsiteX5" fmla="*/ 843197 w 3496456"/>
              <a:gd name="connsiteY5" fmla="*/ 1094282 h 2473377"/>
              <a:gd name="connsiteX6" fmla="*/ 933138 w 3496456"/>
              <a:gd name="connsiteY6" fmla="*/ 914400 h 2473377"/>
              <a:gd name="connsiteX7" fmla="*/ 1053059 w 3496456"/>
              <a:gd name="connsiteY7" fmla="*/ 629587 h 2473377"/>
              <a:gd name="connsiteX8" fmla="*/ 1098030 w 3496456"/>
              <a:gd name="connsiteY8" fmla="*/ 449705 h 2473377"/>
              <a:gd name="connsiteX9" fmla="*/ 1187970 w 3496456"/>
              <a:gd name="connsiteY9" fmla="*/ 194872 h 2473377"/>
              <a:gd name="connsiteX10" fmla="*/ 1232941 w 3496456"/>
              <a:gd name="connsiteY10" fmla="*/ 0 h 2473377"/>
              <a:gd name="connsiteX11" fmla="*/ 3496456 w 3496456"/>
              <a:gd name="connsiteY11" fmla="*/ 0 h 2473377"/>
              <a:gd name="connsiteX12" fmla="*/ 3496456 w 3496456"/>
              <a:gd name="connsiteY12" fmla="*/ 2473377 h 2473377"/>
              <a:gd name="connsiteX13" fmla="*/ 0 w 3496456"/>
              <a:gd name="connsiteY13" fmla="*/ 2445895 h 2473377"/>
              <a:gd name="connsiteX14" fmla="*/ 3748 w 3496456"/>
              <a:gd name="connsiteY14" fmla="*/ 1648918 h 2473377"/>
              <a:gd name="connsiteX0" fmla="*/ 3748 w 3496456"/>
              <a:gd name="connsiteY0" fmla="*/ 1648918 h 2522095"/>
              <a:gd name="connsiteX1" fmla="*/ 273570 w 3496456"/>
              <a:gd name="connsiteY1" fmla="*/ 1603947 h 2522095"/>
              <a:gd name="connsiteX2" fmla="*/ 453452 w 3496456"/>
              <a:gd name="connsiteY2" fmla="*/ 1528997 h 2522095"/>
              <a:gd name="connsiteX3" fmla="*/ 588364 w 3496456"/>
              <a:gd name="connsiteY3" fmla="*/ 1424065 h 2522095"/>
              <a:gd name="connsiteX4" fmla="*/ 708285 w 3496456"/>
              <a:gd name="connsiteY4" fmla="*/ 1274164 h 2522095"/>
              <a:gd name="connsiteX5" fmla="*/ 843197 w 3496456"/>
              <a:gd name="connsiteY5" fmla="*/ 1094282 h 2522095"/>
              <a:gd name="connsiteX6" fmla="*/ 933138 w 3496456"/>
              <a:gd name="connsiteY6" fmla="*/ 914400 h 2522095"/>
              <a:gd name="connsiteX7" fmla="*/ 1053059 w 3496456"/>
              <a:gd name="connsiteY7" fmla="*/ 629587 h 2522095"/>
              <a:gd name="connsiteX8" fmla="*/ 1098030 w 3496456"/>
              <a:gd name="connsiteY8" fmla="*/ 449705 h 2522095"/>
              <a:gd name="connsiteX9" fmla="*/ 1187970 w 3496456"/>
              <a:gd name="connsiteY9" fmla="*/ 194872 h 2522095"/>
              <a:gd name="connsiteX10" fmla="*/ 1232941 w 3496456"/>
              <a:gd name="connsiteY10" fmla="*/ 0 h 2522095"/>
              <a:gd name="connsiteX11" fmla="*/ 3496456 w 3496456"/>
              <a:gd name="connsiteY11" fmla="*/ 0 h 2522095"/>
              <a:gd name="connsiteX12" fmla="*/ 3496456 w 3496456"/>
              <a:gd name="connsiteY12" fmla="*/ 2473377 h 2522095"/>
              <a:gd name="connsiteX13" fmla="*/ 0 w 3496456"/>
              <a:gd name="connsiteY13" fmla="*/ 2522095 h 2522095"/>
              <a:gd name="connsiteX14" fmla="*/ 3748 w 3496456"/>
              <a:gd name="connsiteY14" fmla="*/ 1648918 h 2522095"/>
              <a:gd name="connsiteX0" fmla="*/ 3748 w 3496456"/>
              <a:gd name="connsiteY0" fmla="*/ 1648918 h 2473377"/>
              <a:gd name="connsiteX1" fmla="*/ 273570 w 3496456"/>
              <a:gd name="connsiteY1" fmla="*/ 1603947 h 2473377"/>
              <a:gd name="connsiteX2" fmla="*/ 453452 w 3496456"/>
              <a:gd name="connsiteY2" fmla="*/ 1528997 h 2473377"/>
              <a:gd name="connsiteX3" fmla="*/ 588364 w 3496456"/>
              <a:gd name="connsiteY3" fmla="*/ 1424065 h 2473377"/>
              <a:gd name="connsiteX4" fmla="*/ 708285 w 3496456"/>
              <a:gd name="connsiteY4" fmla="*/ 1274164 h 2473377"/>
              <a:gd name="connsiteX5" fmla="*/ 843197 w 3496456"/>
              <a:gd name="connsiteY5" fmla="*/ 1094282 h 2473377"/>
              <a:gd name="connsiteX6" fmla="*/ 933138 w 3496456"/>
              <a:gd name="connsiteY6" fmla="*/ 914400 h 2473377"/>
              <a:gd name="connsiteX7" fmla="*/ 1053059 w 3496456"/>
              <a:gd name="connsiteY7" fmla="*/ 629587 h 2473377"/>
              <a:gd name="connsiteX8" fmla="*/ 1098030 w 3496456"/>
              <a:gd name="connsiteY8" fmla="*/ 449705 h 2473377"/>
              <a:gd name="connsiteX9" fmla="*/ 1187970 w 3496456"/>
              <a:gd name="connsiteY9" fmla="*/ 194872 h 2473377"/>
              <a:gd name="connsiteX10" fmla="*/ 1232941 w 3496456"/>
              <a:gd name="connsiteY10" fmla="*/ 0 h 2473377"/>
              <a:gd name="connsiteX11" fmla="*/ 3496456 w 3496456"/>
              <a:gd name="connsiteY11" fmla="*/ 0 h 2473377"/>
              <a:gd name="connsiteX12" fmla="*/ 3496456 w 3496456"/>
              <a:gd name="connsiteY12" fmla="*/ 2473377 h 2473377"/>
              <a:gd name="connsiteX13" fmla="*/ 0 w 3496456"/>
              <a:gd name="connsiteY13" fmla="*/ 2445895 h 2473377"/>
              <a:gd name="connsiteX14" fmla="*/ 3748 w 3496456"/>
              <a:gd name="connsiteY14" fmla="*/ 1648918 h 2473377"/>
              <a:gd name="connsiteX0" fmla="*/ 3748 w 3496456"/>
              <a:gd name="connsiteY0" fmla="*/ 1648918 h 2473377"/>
              <a:gd name="connsiteX1" fmla="*/ 273570 w 3496456"/>
              <a:gd name="connsiteY1" fmla="*/ 1603947 h 2473377"/>
              <a:gd name="connsiteX2" fmla="*/ 453452 w 3496456"/>
              <a:gd name="connsiteY2" fmla="*/ 1528997 h 2473377"/>
              <a:gd name="connsiteX3" fmla="*/ 588364 w 3496456"/>
              <a:gd name="connsiteY3" fmla="*/ 1424065 h 2473377"/>
              <a:gd name="connsiteX4" fmla="*/ 708285 w 3496456"/>
              <a:gd name="connsiteY4" fmla="*/ 1274164 h 2473377"/>
              <a:gd name="connsiteX5" fmla="*/ 843197 w 3496456"/>
              <a:gd name="connsiteY5" fmla="*/ 1094282 h 2473377"/>
              <a:gd name="connsiteX6" fmla="*/ 933138 w 3496456"/>
              <a:gd name="connsiteY6" fmla="*/ 914400 h 2473377"/>
              <a:gd name="connsiteX7" fmla="*/ 1053059 w 3496456"/>
              <a:gd name="connsiteY7" fmla="*/ 629587 h 2473377"/>
              <a:gd name="connsiteX8" fmla="*/ 1098030 w 3496456"/>
              <a:gd name="connsiteY8" fmla="*/ 449705 h 2473377"/>
              <a:gd name="connsiteX9" fmla="*/ 1187970 w 3496456"/>
              <a:gd name="connsiteY9" fmla="*/ 194872 h 2473377"/>
              <a:gd name="connsiteX10" fmla="*/ 1232941 w 3496456"/>
              <a:gd name="connsiteY10" fmla="*/ 0 h 2473377"/>
              <a:gd name="connsiteX11" fmla="*/ 3496456 w 3496456"/>
              <a:gd name="connsiteY11" fmla="*/ 0 h 2473377"/>
              <a:gd name="connsiteX12" fmla="*/ 3496456 w 3496456"/>
              <a:gd name="connsiteY12" fmla="*/ 2473377 h 2473377"/>
              <a:gd name="connsiteX13" fmla="*/ 0 w 3496456"/>
              <a:gd name="connsiteY13" fmla="*/ 2141095 h 2473377"/>
              <a:gd name="connsiteX14" fmla="*/ 3748 w 3496456"/>
              <a:gd name="connsiteY14" fmla="*/ 1648918 h 2473377"/>
              <a:gd name="connsiteX0" fmla="*/ 3748 w 3496456"/>
              <a:gd name="connsiteY0" fmla="*/ 1648918 h 2522095"/>
              <a:gd name="connsiteX1" fmla="*/ 273570 w 3496456"/>
              <a:gd name="connsiteY1" fmla="*/ 1603947 h 2522095"/>
              <a:gd name="connsiteX2" fmla="*/ 453452 w 3496456"/>
              <a:gd name="connsiteY2" fmla="*/ 1528997 h 2522095"/>
              <a:gd name="connsiteX3" fmla="*/ 588364 w 3496456"/>
              <a:gd name="connsiteY3" fmla="*/ 1424065 h 2522095"/>
              <a:gd name="connsiteX4" fmla="*/ 708285 w 3496456"/>
              <a:gd name="connsiteY4" fmla="*/ 1274164 h 2522095"/>
              <a:gd name="connsiteX5" fmla="*/ 843197 w 3496456"/>
              <a:gd name="connsiteY5" fmla="*/ 1094282 h 2522095"/>
              <a:gd name="connsiteX6" fmla="*/ 933138 w 3496456"/>
              <a:gd name="connsiteY6" fmla="*/ 914400 h 2522095"/>
              <a:gd name="connsiteX7" fmla="*/ 1053059 w 3496456"/>
              <a:gd name="connsiteY7" fmla="*/ 629587 h 2522095"/>
              <a:gd name="connsiteX8" fmla="*/ 1098030 w 3496456"/>
              <a:gd name="connsiteY8" fmla="*/ 449705 h 2522095"/>
              <a:gd name="connsiteX9" fmla="*/ 1187970 w 3496456"/>
              <a:gd name="connsiteY9" fmla="*/ 194872 h 2522095"/>
              <a:gd name="connsiteX10" fmla="*/ 1232941 w 3496456"/>
              <a:gd name="connsiteY10" fmla="*/ 0 h 2522095"/>
              <a:gd name="connsiteX11" fmla="*/ 3496456 w 3496456"/>
              <a:gd name="connsiteY11" fmla="*/ 0 h 2522095"/>
              <a:gd name="connsiteX12" fmla="*/ 3496456 w 3496456"/>
              <a:gd name="connsiteY12" fmla="*/ 2473377 h 2522095"/>
              <a:gd name="connsiteX13" fmla="*/ 0 w 3496456"/>
              <a:gd name="connsiteY13" fmla="*/ 2522095 h 2522095"/>
              <a:gd name="connsiteX14" fmla="*/ 3748 w 3496456"/>
              <a:gd name="connsiteY14" fmla="*/ 1648918 h 2522095"/>
              <a:gd name="connsiteX0" fmla="*/ 3748 w 3496456"/>
              <a:gd name="connsiteY0" fmla="*/ 1648918 h 2522095"/>
              <a:gd name="connsiteX1" fmla="*/ 273570 w 3496456"/>
              <a:gd name="connsiteY1" fmla="*/ 1603947 h 2522095"/>
              <a:gd name="connsiteX2" fmla="*/ 453452 w 3496456"/>
              <a:gd name="connsiteY2" fmla="*/ 1528997 h 2522095"/>
              <a:gd name="connsiteX3" fmla="*/ 588364 w 3496456"/>
              <a:gd name="connsiteY3" fmla="*/ 1424065 h 2522095"/>
              <a:gd name="connsiteX4" fmla="*/ 708285 w 3496456"/>
              <a:gd name="connsiteY4" fmla="*/ 1274164 h 2522095"/>
              <a:gd name="connsiteX5" fmla="*/ 843197 w 3496456"/>
              <a:gd name="connsiteY5" fmla="*/ 1094282 h 2522095"/>
              <a:gd name="connsiteX6" fmla="*/ 933138 w 3496456"/>
              <a:gd name="connsiteY6" fmla="*/ 914400 h 2522095"/>
              <a:gd name="connsiteX7" fmla="*/ 1053059 w 3496456"/>
              <a:gd name="connsiteY7" fmla="*/ 629587 h 2522095"/>
              <a:gd name="connsiteX8" fmla="*/ 1098030 w 3496456"/>
              <a:gd name="connsiteY8" fmla="*/ 449705 h 2522095"/>
              <a:gd name="connsiteX9" fmla="*/ 1187970 w 3496456"/>
              <a:gd name="connsiteY9" fmla="*/ 194872 h 2522095"/>
              <a:gd name="connsiteX10" fmla="*/ 1232941 w 3496456"/>
              <a:gd name="connsiteY10" fmla="*/ 0 h 2522095"/>
              <a:gd name="connsiteX11" fmla="*/ 3496456 w 3496456"/>
              <a:gd name="connsiteY11" fmla="*/ 0 h 2522095"/>
              <a:gd name="connsiteX12" fmla="*/ 3496456 w 3496456"/>
              <a:gd name="connsiteY12" fmla="*/ 2473377 h 2522095"/>
              <a:gd name="connsiteX13" fmla="*/ 0 w 3496456"/>
              <a:gd name="connsiteY13" fmla="*/ 2522095 h 2522095"/>
              <a:gd name="connsiteX14" fmla="*/ 3748 w 3496456"/>
              <a:gd name="connsiteY14" fmla="*/ 1648918 h 2522095"/>
              <a:gd name="connsiteX0" fmla="*/ 0 w 3492708"/>
              <a:gd name="connsiteY0" fmla="*/ 1648918 h 2473377"/>
              <a:gd name="connsiteX1" fmla="*/ 269822 w 3492708"/>
              <a:gd name="connsiteY1" fmla="*/ 1603947 h 2473377"/>
              <a:gd name="connsiteX2" fmla="*/ 449704 w 3492708"/>
              <a:gd name="connsiteY2" fmla="*/ 1528997 h 2473377"/>
              <a:gd name="connsiteX3" fmla="*/ 584616 w 3492708"/>
              <a:gd name="connsiteY3" fmla="*/ 1424065 h 2473377"/>
              <a:gd name="connsiteX4" fmla="*/ 704537 w 3492708"/>
              <a:gd name="connsiteY4" fmla="*/ 1274164 h 2473377"/>
              <a:gd name="connsiteX5" fmla="*/ 839449 w 3492708"/>
              <a:gd name="connsiteY5" fmla="*/ 1094282 h 2473377"/>
              <a:gd name="connsiteX6" fmla="*/ 929390 w 3492708"/>
              <a:gd name="connsiteY6" fmla="*/ 914400 h 2473377"/>
              <a:gd name="connsiteX7" fmla="*/ 1049311 w 3492708"/>
              <a:gd name="connsiteY7" fmla="*/ 629587 h 2473377"/>
              <a:gd name="connsiteX8" fmla="*/ 1094282 w 3492708"/>
              <a:gd name="connsiteY8" fmla="*/ 449705 h 2473377"/>
              <a:gd name="connsiteX9" fmla="*/ 1184222 w 3492708"/>
              <a:gd name="connsiteY9" fmla="*/ 194872 h 2473377"/>
              <a:gd name="connsiteX10" fmla="*/ 1229193 w 3492708"/>
              <a:gd name="connsiteY10" fmla="*/ 0 h 2473377"/>
              <a:gd name="connsiteX11" fmla="*/ 3492708 w 3492708"/>
              <a:gd name="connsiteY11" fmla="*/ 0 h 2473377"/>
              <a:gd name="connsiteX12" fmla="*/ 3492708 w 3492708"/>
              <a:gd name="connsiteY12" fmla="*/ 2473377 h 2473377"/>
              <a:gd name="connsiteX13" fmla="*/ 0 w 3492708"/>
              <a:gd name="connsiteY13" fmla="*/ 1648918 h 2473377"/>
              <a:gd name="connsiteX0" fmla="*/ 0 w 3492708"/>
              <a:gd name="connsiteY0" fmla="*/ 1648918 h 2473377"/>
              <a:gd name="connsiteX1" fmla="*/ 269822 w 3492708"/>
              <a:gd name="connsiteY1" fmla="*/ 1603947 h 2473377"/>
              <a:gd name="connsiteX2" fmla="*/ 449704 w 3492708"/>
              <a:gd name="connsiteY2" fmla="*/ 1528997 h 2473377"/>
              <a:gd name="connsiteX3" fmla="*/ 584616 w 3492708"/>
              <a:gd name="connsiteY3" fmla="*/ 1424065 h 2473377"/>
              <a:gd name="connsiteX4" fmla="*/ 704537 w 3492708"/>
              <a:gd name="connsiteY4" fmla="*/ 1274164 h 2473377"/>
              <a:gd name="connsiteX5" fmla="*/ 839449 w 3492708"/>
              <a:gd name="connsiteY5" fmla="*/ 1094282 h 2473377"/>
              <a:gd name="connsiteX6" fmla="*/ 929390 w 3492708"/>
              <a:gd name="connsiteY6" fmla="*/ 914400 h 2473377"/>
              <a:gd name="connsiteX7" fmla="*/ 1049311 w 3492708"/>
              <a:gd name="connsiteY7" fmla="*/ 629587 h 2473377"/>
              <a:gd name="connsiteX8" fmla="*/ 1094282 w 3492708"/>
              <a:gd name="connsiteY8" fmla="*/ 449705 h 2473377"/>
              <a:gd name="connsiteX9" fmla="*/ 1184222 w 3492708"/>
              <a:gd name="connsiteY9" fmla="*/ 194872 h 2473377"/>
              <a:gd name="connsiteX10" fmla="*/ 1229193 w 3492708"/>
              <a:gd name="connsiteY10" fmla="*/ 0 h 2473377"/>
              <a:gd name="connsiteX11" fmla="*/ 3492708 w 3492708"/>
              <a:gd name="connsiteY11" fmla="*/ 0 h 2473377"/>
              <a:gd name="connsiteX12" fmla="*/ 3492708 w 3492708"/>
              <a:gd name="connsiteY12" fmla="*/ 2473377 h 2473377"/>
              <a:gd name="connsiteX13" fmla="*/ 1813809 w 3492708"/>
              <a:gd name="connsiteY13" fmla="*/ 2083633 h 2473377"/>
              <a:gd name="connsiteX14" fmla="*/ 0 w 3492708"/>
              <a:gd name="connsiteY14" fmla="*/ 1648918 h 2473377"/>
              <a:gd name="connsiteX0" fmla="*/ 0 w 3492708"/>
              <a:gd name="connsiteY0" fmla="*/ 1648918 h 2473377"/>
              <a:gd name="connsiteX1" fmla="*/ 269822 w 3492708"/>
              <a:gd name="connsiteY1" fmla="*/ 1603947 h 2473377"/>
              <a:gd name="connsiteX2" fmla="*/ 449704 w 3492708"/>
              <a:gd name="connsiteY2" fmla="*/ 1528997 h 2473377"/>
              <a:gd name="connsiteX3" fmla="*/ 584616 w 3492708"/>
              <a:gd name="connsiteY3" fmla="*/ 1424065 h 2473377"/>
              <a:gd name="connsiteX4" fmla="*/ 704537 w 3492708"/>
              <a:gd name="connsiteY4" fmla="*/ 1274164 h 2473377"/>
              <a:gd name="connsiteX5" fmla="*/ 839449 w 3492708"/>
              <a:gd name="connsiteY5" fmla="*/ 1094282 h 2473377"/>
              <a:gd name="connsiteX6" fmla="*/ 929390 w 3492708"/>
              <a:gd name="connsiteY6" fmla="*/ 914400 h 2473377"/>
              <a:gd name="connsiteX7" fmla="*/ 1049311 w 3492708"/>
              <a:gd name="connsiteY7" fmla="*/ 629587 h 2473377"/>
              <a:gd name="connsiteX8" fmla="*/ 1094282 w 3492708"/>
              <a:gd name="connsiteY8" fmla="*/ 449705 h 2473377"/>
              <a:gd name="connsiteX9" fmla="*/ 1184222 w 3492708"/>
              <a:gd name="connsiteY9" fmla="*/ 194872 h 2473377"/>
              <a:gd name="connsiteX10" fmla="*/ 1229193 w 3492708"/>
              <a:gd name="connsiteY10" fmla="*/ 0 h 2473377"/>
              <a:gd name="connsiteX11" fmla="*/ 3492708 w 3492708"/>
              <a:gd name="connsiteY11" fmla="*/ 0 h 2473377"/>
              <a:gd name="connsiteX12" fmla="*/ 3492708 w 3492708"/>
              <a:gd name="connsiteY12" fmla="*/ 2473377 h 2473377"/>
              <a:gd name="connsiteX13" fmla="*/ 1813809 w 3492708"/>
              <a:gd name="connsiteY13" fmla="*/ 2083633 h 2473377"/>
              <a:gd name="connsiteX14" fmla="*/ 0 w 3492708"/>
              <a:gd name="connsiteY14" fmla="*/ 1648918 h 2473377"/>
              <a:gd name="connsiteX0" fmla="*/ 3748 w 3496456"/>
              <a:gd name="connsiteY0" fmla="*/ 1648918 h 2522095"/>
              <a:gd name="connsiteX1" fmla="*/ 273570 w 3496456"/>
              <a:gd name="connsiteY1" fmla="*/ 1603947 h 2522095"/>
              <a:gd name="connsiteX2" fmla="*/ 453452 w 3496456"/>
              <a:gd name="connsiteY2" fmla="*/ 1528997 h 2522095"/>
              <a:gd name="connsiteX3" fmla="*/ 588364 w 3496456"/>
              <a:gd name="connsiteY3" fmla="*/ 1424065 h 2522095"/>
              <a:gd name="connsiteX4" fmla="*/ 708285 w 3496456"/>
              <a:gd name="connsiteY4" fmla="*/ 1274164 h 2522095"/>
              <a:gd name="connsiteX5" fmla="*/ 843197 w 3496456"/>
              <a:gd name="connsiteY5" fmla="*/ 1094282 h 2522095"/>
              <a:gd name="connsiteX6" fmla="*/ 933138 w 3496456"/>
              <a:gd name="connsiteY6" fmla="*/ 914400 h 2522095"/>
              <a:gd name="connsiteX7" fmla="*/ 1053059 w 3496456"/>
              <a:gd name="connsiteY7" fmla="*/ 629587 h 2522095"/>
              <a:gd name="connsiteX8" fmla="*/ 1098030 w 3496456"/>
              <a:gd name="connsiteY8" fmla="*/ 449705 h 2522095"/>
              <a:gd name="connsiteX9" fmla="*/ 1187970 w 3496456"/>
              <a:gd name="connsiteY9" fmla="*/ 194872 h 2522095"/>
              <a:gd name="connsiteX10" fmla="*/ 1232941 w 3496456"/>
              <a:gd name="connsiteY10" fmla="*/ 0 h 2522095"/>
              <a:gd name="connsiteX11" fmla="*/ 3496456 w 3496456"/>
              <a:gd name="connsiteY11" fmla="*/ 0 h 2522095"/>
              <a:gd name="connsiteX12" fmla="*/ 3496456 w 3496456"/>
              <a:gd name="connsiteY12" fmla="*/ 2473377 h 2522095"/>
              <a:gd name="connsiteX13" fmla="*/ 0 w 3496456"/>
              <a:gd name="connsiteY13" fmla="*/ 2522095 h 2522095"/>
              <a:gd name="connsiteX14" fmla="*/ 3748 w 3496456"/>
              <a:gd name="connsiteY14" fmla="*/ 1648918 h 2522095"/>
              <a:gd name="connsiteX0" fmla="*/ 0 w 3492708"/>
              <a:gd name="connsiteY0" fmla="*/ 1648918 h 2473377"/>
              <a:gd name="connsiteX1" fmla="*/ 269822 w 3492708"/>
              <a:gd name="connsiteY1" fmla="*/ 1603947 h 2473377"/>
              <a:gd name="connsiteX2" fmla="*/ 449704 w 3492708"/>
              <a:gd name="connsiteY2" fmla="*/ 1528997 h 2473377"/>
              <a:gd name="connsiteX3" fmla="*/ 584616 w 3492708"/>
              <a:gd name="connsiteY3" fmla="*/ 1424065 h 2473377"/>
              <a:gd name="connsiteX4" fmla="*/ 704537 w 3492708"/>
              <a:gd name="connsiteY4" fmla="*/ 1274164 h 2473377"/>
              <a:gd name="connsiteX5" fmla="*/ 839449 w 3492708"/>
              <a:gd name="connsiteY5" fmla="*/ 1094282 h 2473377"/>
              <a:gd name="connsiteX6" fmla="*/ 929390 w 3492708"/>
              <a:gd name="connsiteY6" fmla="*/ 914400 h 2473377"/>
              <a:gd name="connsiteX7" fmla="*/ 1049311 w 3492708"/>
              <a:gd name="connsiteY7" fmla="*/ 629587 h 2473377"/>
              <a:gd name="connsiteX8" fmla="*/ 1094282 w 3492708"/>
              <a:gd name="connsiteY8" fmla="*/ 449705 h 2473377"/>
              <a:gd name="connsiteX9" fmla="*/ 1184222 w 3492708"/>
              <a:gd name="connsiteY9" fmla="*/ 194872 h 2473377"/>
              <a:gd name="connsiteX10" fmla="*/ 1229193 w 3492708"/>
              <a:gd name="connsiteY10" fmla="*/ 0 h 2473377"/>
              <a:gd name="connsiteX11" fmla="*/ 3492708 w 3492708"/>
              <a:gd name="connsiteY11" fmla="*/ 0 h 2473377"/>
              <a:gd name="connsiteX12" fmla="*/ 3492708 w 3492708"/>
              <a:gd name="connsiteY12" fmla="*/ 2473377 h 2473377"/>
              <a:gd name="connsiteX13" fmla="*/ 0 w 3492708"/>
              <a:gd name="connsiteY13" fmla="*/ 1648918 h 2473377"/>
              <a:gd name="connsiteX0" fmla="*/ 0 w 3492708"/>
              <a:gd name="connsiteY0" fmla="*/ 1648918 h 2473377"/>
              <a:gd name="connsiteX1" fmla="*/ 269822 w 3492708"/>
              <a:gd name="connsiteY1" fmla="*/ 1603947 h 2473377"/>
              <a:gd name="connsiteX2" fmla="*/ 449704 w 3492708"/>
              <a:gd name="connsiteY2" fmla="*/ 1528997 h 2473377"/>
              <a:gd name="connsiteX3" fmla="*/ 584616 w 3492708"/>
              <a:gd name="connsiteY3" fmla="*/ 1424065 h 2473377"/>
              <a:gd name="connsiteX4" fmla="*/ 704537 w 3492708"/>
              <a:gd name="connsiteY4" fmla="*/ 1274164 h 2473377"/>
              <a:gd name="connsiteX5" fmla="*/ 839449 w 3492708"/>
              <a:gd name="connsiteY5" fmla="*/ 1094282 h 2473377"/>
              <a:gd name="connsiteX6" fmla="*/ 929390 w 3492708"/>
              <a:gd name="connsiteY6" fmla="*/ 914400 h 2473377"/>
              <a:gd name="connsiteX7" fmla="*/ 1049311 w 3492708"/>
              <a:gd name="connsiteY7" fmla="*/ 629587 h 2473377"/>
              <a:gd name="connsiteX8" fmla="*/ 1094282 w 3492708"/>
              <a:gd name="connsiteY8" fmla="*/ 449705 h 2473377"/>
              <a:gd name="connsiteX9" fmla="*/ 1184222 w 3492708"/>
              <a:gd name="connsiteY9" fmla="*/ 194872 h 2473377"/>
              <a:gd name="connsiteX10" fmla="*/ 1229193 w 3492708"/>
              <a:gd name="connsiteY10" fmla="*/ 0 h 2473377"/>
              <a:gd name="connsiteX11" fmla="*/ 3492708 w 3492708"/>
              <a:gd name="connsiteY11" fmla="*/ 0 h 2473377"/>
              <a:gd name="connsiteX12" fmla="*/ 3492708 w 3492708"/>
              <a:gd name="connsiteY12" fmla="*/ 2473377 h 2473377"/>
              <a:gd name="connsiteX13" fmla="*/ 1648918 w 3492708"/>
              <a:gd name="connsiteY13" fmla="*/ 2038662 h 2473377"/>
              <a:gd name="connsiteX14" fmla="*/ 0 w 3492708"/>
              <a:gd name="connsiteY14" fmla="*/ 1648918 h 2473377"/>
              <a:gd name="connsiteX0" fmla="*/ 3748 w 3496456"/>
              <a:gd name="connsiteY0" fmla="*/ 1648918 h 2473377"/>
              <a:gd name="connsiteX1" fmla="*/ 273570 w 3496456"/>
              <a:gd name="connsiteY1" fmla="*/ 1603947 h 2473377"/>
              <a:gd name="connsiteX2" fmla="*/ 453452 w 3496456"/>
              <a:gd name="connsiteY2" fmla="*/ 1528997 h 2473377"/>
              <a:gd name="connsiteX3" fmla="*/ 588364 w 3496456"/>
              <a:gd name="connsiteY3" fmla="*/ 1424065 h 2473377"/>
              <a:gd name="connsiteX4" fmla="*/ 708285 w 3496456"/>
              <a:gd name="connsiteY4" fmla="*/ 1274164 h 2473377"/>
              <a:gd name="connsiteX5" fmla="*/ 843197 w 3496456"/>
              <a:gd name="connsiteY5" fmla="*/ 1094282 h 2473377"/>
              <a:gd name="connsiteX6" fmla="*/ 933138 w 3496456"/>
              <a:gd name="connsiteY6" fmla="*/ 914400 h 2473377"/>
              <a:gd name="connsiteX7" fmla="*/ 1053059 w 3496456"/>
              <a:gd name="connsiteY7" fmla="*/ 629587 h 2473377"/>
              <a:gd name="connsiteX8" fmla="*/ 1098030 w 3496456"/>
              <a:gd name="connsiteY8" fmla="*/ 449705 h 2473377"/>
              <a:gd name="connsiteX9" fmla="*/ 1187970 w 3496456"/>
              <a:gd name="connsiteY9" fmla="*/ 194872 h 2473377"/>
              <a:gd name="connsiteX10" fmla="*/ 1232941 w 3496456"/>
              <a:gd name="connsiteY10" fmla="*/ 0 h 2473377"/>
              <a:gd name="connsiteX11" fmla="*/ 3496456 w 3496456"/>
              <a:gd name="connsiteY11" fmla="*/ 0 h 2473377"/>
              <a:gd name="connsiteX12" fmla="*/ 3496456 w 3496456"/>
              <a:gd name="connsiteY12" fmla="*/ 2473377 h 2473377"/>
              <a:gd name="connsiteX13" fmla="*/ 0 w 3496456"/>
              <a:gd name="connsiteY13" fmla="*/ 1988695 h 2473377"/>
              <a:gd name="connsiteX14" fmla="*/ 3748 w 3496456"/>
              <a:gd name="connsiteY14" fmla="*/ 1648918 h 2473377"/>
              <a:gd name="connsiteX0" fmla="*/ 3748 w 3496456"/>
              <a:gd name="connsiteY0" fmla="*/ 1648918 h 2473377"/>
              <a:gd name="connsiteX1" fmla="*/ 273570 w 3496456"/>
              <a:gd name="connsiteY1" fmla="*/ 1603947 h 2473377"/>
              <a:gd name="connsiteX2" fmla="*/ 453452 w 3496456"/>
              <a:gd name="connsiteY2" fmla="*/ 1528997 h 2473377"/>
              <a:gd name="connsiteX3" fmla="*/ 588364 w 3496456"/>
              <a:gd name="connsiteY3" fmla="*/ 1424065 h 2473377"/>
              <a:gd name="connsiteX4" fmla="*/ 708285 w 3496456"/>
              <a:gd name="connsiteY4" fmla="*/ 1274164 h 2473377"/>
              <a:gd name="connsiteX5" fmla="*/ 843197 w 3496456"/>
              <a:gd name="connsiteY5" fmla="*/ 1094282 h 2473377"/>
              <a:gd name="connsiteX6" fmla="*/ 933138 w 3496456"/>
              <a:gd name="connsiteY6" fmla="*/ 914400 h 2473377"/>
              <a:gd name="connsiteX7" fmla="*/ 1053059 w 3496456"/>
              <a:gd name="connsiteY7" fmla="*/ 629587 h 2473377"/>
              <a:gd name="connsiteX8" fmla="*/ 1098030 w 3496456"/>
              <a:gd name="connsiteY8" fmla="*/ 449705 h 2473377"/>
              <a:gd name="connsiteX9" fmla="*/ 1187970 w 3496456"/>
              <a:gd name="connsiteY9" fmla="*/ 194872 h 2473377"/>
              <a:gd name="connsiteX10" fmla="*/ 1232941 w 3496456"/>
              <a:gd name="connsiteY10" fmla="*/ 0 h 2473377"/>
              <a:gd name="connsiteX11" fmla="*/ 3496456 w 3496456"/>
              <a:gd name="connsiteY11" fmla="*/ 0 h 2473377"/>
              <a:gd name="connsiteX12" fmla="*/ 3496456 w 3496456"/>
              <a:gd name="connsiteY12" fmla="*/ 2473377 h 2473377"/>
              <a:gd name="connsiteX13" fmla="*/ 0 w 3496456"/>
              <a:gd name="connsiteY13" fmla="*/ 2445895 h 2473377"/>
              <a:gd name="connsiteX14" fmla="*/ 3748 w 3496456"/>
              <a:gd name="connsiteY14" fmla="*/ 1648918 h 2473377"/>
              <a:gd name="connsiteX0" fmla="*/ 3748 w 3505200"/>
              <a:gd name="connsiteY0" fmla="*/ 1648918 h 3886200"/>
              <a:gd name="connsiteX1" fmla="*/ 273570 w 3505200"/>
              <a:gd name="connsiteY1" fmla="*/ 1603947 h 3886200"/>
              <a:gd name="connsiteX2" fmla="*/ 453452 w 3505200"/>
              <a:gd name="connsiteY2" fmla="*/ 1528997 h 3886200"/>
              <a:gd name="connsiteX3" fmla="*/ 588364 w 3505200"/>
              <a:gd name="connsiteY3" fmla="*/ 1424065 h 3886200"/>
              <a:gd name="connsiteX4" fmla="*/ 708285 w 3505200"/>
              <a:gd name="connsiteY4" fmla="*/ 1274164 h 3886200"/>
              <a:gd name="connsiteX5" fmla="*/ 843197 w 3505200"/>
              <a:gd name="connsiteY5" fmla="*/ 1094282 h 3886200"/>
              <a:gd name="connsiteX6" fmla="*/ 933138 w 3505200"/>
              <a:gd name="connsiteY6" fmla="*/ 914400 h 3886200"/>
              <a:gd name="connsiteX7" fmla="*/ 1053059 w 3505200"/>
              <a:gd name="connsiteY7" fmla="*/ 629587 h 3886200"/>
              <a:gd name="connsiteX8" fmla="*/ 1098030 w 3505200"/>
              <a:gd name="connsiteY8" fmla="*/ 449705 h 3886200"/>
              <a:gd name="connsiteX9" fmla="*/ 1187970 w 3505200"/>
              <a:gd name="connsiteY9" fmla="*/ 194872 h 3886200"/>
              <a:gd name="connsiteX10" fmla="*/ 1232941 w 3505200"/>
              <a:gd name="connsiteY10" fmla="*/ 0 h 3886200"/>
              <a:gd name="connsiteX11" fmla="*/ 3496456 w 3505200"/>
              <a:gd name="connsiteY11" fmla="*/ 0 h 3886200"/>
              <a:gd name="connsiteX12" fmla="*/ 3505200 w 3505200"/>
              <a:gd name="connsiteY12" fmla="*/ 3886200 h 3886200"/>
              <a:gd name="connsiteX13" fmla="*/ 0 w 3505200"/>
              <a:gd name="connsiteY13" fmla="*/ 2445895 h 3886200"/>
              <a:gd name="connsiteX14" fmla="*/ 3748 w 3505200"/>
              <a:gd name="connsiteY14" fmla="*/ 1648918 h 3886200"/>
              <a:gd name="connsiteX0" fmla="*/ 384748 w 3886200"/>
              <a:gd name="connsiteY0" fmla="*/ 1648918 h 3886200"/>
              <a:gd name="connsiteX1" fmla="*/ 654570 w 3886200"/>
              <a:gd name="connsiteY1" fmla="*/ 1603947 h 3886200"/>
              <a:gd name="connsiteX2" fmla="*/ 834452 w 3886200"/>
              <a:gd name="connsiteY2" fmla="*/ 1528997 h 3886200"/>
              <a:gd name="connsiteX3" fmla="*/ 969364 w 3886200"/>
              <a:gd name="connsiteY3" fmla="*/ 1424065 h 3886200"/>
              <a:gd name="connsiteX4" fmla="*/ 1089285 w 3886200"/>
              <a:gd name="connsiteY4" fmla="*/ 1274164 h 3886200"/>
              <a:gd name="connsiteX5" fmla="*/ 1224197 w 3886200"/>
              <a:gd name="connsiteY5" fmla="*/ 1094282 h 3886200"/>
              <a:gd name="connsiteX6" fmla="*/ 1314138 w 3886200"/>
              <a:gd name="connsiteY6" fmla="*/ 914400 h 3886200"/>
              <a:gd name="connsiteX7" fmla="*/ 1434059 w 3886200"/>
              <a:gd name="connsiteY7" fmla="*/ 629587 h 3886200"/>
              <a:gd name="connsiteX8" fmla="*/ 1479030 w 3886200"/>
              <a:gd name="connsiteY8" fmla="*/ 449705 h 3886200"/>
              <a:gd name="connsiteX9" fmla="*/ 1568970 w 3886200"/>
              <a:gd name="connsiteY9" fmla="*/ 194872 h 3886200"/>
              <a:gd name="connsiteX10" fmla="*/ 1613941 w 3886200"/>
              <a:gd name="connsiteY10" fmla="*/ 0 h 3886200"/>
              <a:gd name="connsiteX11" fmla="*/ 3877456 w 3886200"/>
              <a:gd name="connsiteY11" fmla="*/ 0 h 3886200"/>
              <a:gd name="connsiteX12" fmla="*/ 3886200 w 3886200"/>
              <a:gd name="connsiteY12" fmla="*/ 3886200 h 3886200"/>
              <a:gd name="connsiteX13" fmla="*/ 0 w 3886200"/>
              <a:gd name="connsiteY13" fmla="*/ 3809999 h 3886200"/>
              <a:gd name="connsiteX14" fmla="*/ 384748 w 3886200"/>
              <a:gd name="connsiteY14" fmla="*/ 1648918 h 3886200"/>
              <a:gd name="connsiteX0" fmla="*/ 1249 w 3963649"/>
              <a:gd name="connsiteY0" fmla="*/ 1752599 h 3886200"/>
              <a:gd name="connsiteX1" fmla="*/ 732019 w 3963649"/>
              <a:gd name="connsiteY1" fmla="*/ 1603947 h 3886200"/>
              <a:gd name="connsiteX2" fmla="*/ 911901 w 3963649"/>
              <a:gd name="connsiteY2" fmla="*/ 1528997 h 3886200"/>
              <a:gd name="connsiteX3" fmla="*/ 1046813 w 3963649"/>
              <a:gd name="connsiteY3" fmla="*/ 1424065 h 3886200"/>
              <a:gd name="connsiteX4" fmla="*/ 1166734 w 3963649"/>
              <a:gd name="connsiteY4" fmla="*/ 1274164 h 3886200"/>
              <a:gd name="connsiteX5" fmla="*/ 1301646 w 3963649"/>
              <a:gd name="connsiteY5" fmla="*/ 1094282 h 3886200"/>
              <a:gd name="connsiteX6" fmla="*/ 1391587 w 3963649"/>
              <a:gd name="connsiteY6" fmla="*/ 914400 h 3886200"/>
              <a:gd name="connsiteX7" fmla="*/ 1511508 w 3963649"/>
              <a:gd name="connsiteY7" fmla="*/ 629587 h 3886200"/>
              <a:gd name="connsiteX8" fmla="*/ 1556479 w 3963649"/>
              <a:gd name="connsiteY8" fmla="*/ 449705 h 3886200"/>
              <a:gd name="connsiteX9" fmla="*/ 1646419 w 3963649"/>
              <a:gd name="connsiteY9" fmla="*/ 194872 h 3886200"/>
              <a:gd name="connsiteX10" fmla="*/ 1691390 w 3963649"/>
              <a:gd name="connsiteY10" fmla="*/ 0 h 3886200"/>
              <a:gd name="connsiteX11" fmla="*/ 3954905 w 3963649"/>
              <a:gd name="connsiteY11" fmla="*/ 0 h 3886200"/>
              <a:gd name="connsiteX12" fmla="*/ 3963649 w 3963649"/>
              <a:gd name="connsiteY12" fmla="*/ 3886200 h 3886200"/>
              <a:gd name="connsiteX13" fmla="*/ 77449 w 3963649"/>
              <a:gd name="connsiteY13" fmla="*/ 3809999 h 3886200"/>
              <a:gd name="connsiteX14" fmla="*/ 1249 w 3963649"/>
              <a:gd name="connsiteY14" fmla="*/ 1752599 h 3886200"/>
              <a:gd name="connsiteX0" fmla="*/ 1249 w 3963649"/>
              <a:gd name="connsiteY0" fmla="*/ 1752599 h 3886200"/>
              <a:gd name="connsiteX1" fmla="*/ 534650 w 3963649"/>
              <a:gd name="connsiteY1" fmla="*/ 1600199 h 3886200"/>
              <a:gd name="connsiteX2" fmla="*/ 911901 w 3963649"/>
              <a:gd name="connsiteY2" fmla="*/ 1528997 h 3886200"/>
              <a:gd name="connsiteX3" fmla="*/ 1046813 w 3963649"/>
              <a:gd name="connsiteY3" fmla="*/ 1424065 h 3886200"/>
              <a:gd name="connsiteX4" fmla="*/ 1166734 w 3963649"/>
              <a:gd name="connsiteY4" fmla="*/ 1274164 h 3886200"/>
              <a:gd name="connsiteX5" fmla="*/ 1301646 w 3963649"/>
              <a:gd name="connsiteY5" fmla="*/ 1094282 h 3886200"/>
              <a:gd name="connsiteX6" fmla="*/ 1391587 w 3963649"/>
              <a:gd name="connsiteY6" fmla="*/ 914400 h 3886200"/>
              <a:gd name="connsiteX7" fmla="*/ 1511508 w 3963649"/>
              <a:gd name="connsiteY7" fmla="*/ 629587 h 3886200"/>
              <a:gd name="connsiteX8" fmla="*/ 1556479 w 3963649"/>
              <a:gd name="connsiteY8" fmla="*/ 449705 h 3886200"/>
              <a:gd name="connsiteX9" fmla="*/ 1646419 w 3963649"/>
              <a:gd name="connsiteY9" fmla="*/ 194872 h 3886200"/>
              <a:gd name="connsiteX10" fmla="*/ 1691390 w 3963649"/>
              <a:gd name="connsiteY10" fmla="*/ 0 h 3886200"/>
              <a:gd name="connsiteX11" fmla="*/ 3954905 w 3963649"/>
              <a:gd name="connsiteY11" fmla="*/ 0 h 3886200"/>
              <a:gd name="connsiteX12" fmla="*/ 3963649 w 3963649"/>
              <a:gd name="connsiteY12" fmla="*/ 3886200 h 3886200"/>
              <a:gd name="connsiteX13" fmla="*/ 77449 w 3963649"/>
              <a:gd name="connsiteY13" fmla="*/ 3809999 h 3886200"/>
              <a:gd name="connsiteX14" fmla="*/ 1249 w 3963649"/>
              <a:gd name="connsiteY14" fmla="*/ 1752599 h 3886200"/>
              <a:gd name="connsiteX0" fmla="*/ 1249 w 3963649"/>
              <a:gd name="connsiteY0" fmla="*/ 1752599 h 3886200"/>
              <a:gd name="connsiteX1" fmla="*/ 911901 w 3963649"/>
              <a:gd name="connsiteY1" fmla="*/ 1528997 h 3886200"/>
              <a:gd name="connsiteX2" fmla="*/ 1046813 w 3963649"/>
              <a:gd name="connsiteY2" fmla="*/ 1424065 h 3886200"/>
              <a:gd name="connsiteX3" fmla="*/ 1166734 w 3963649"/>
              <a:gd name="connsiteY3" fmla="*/ 1274164 h 3886200"/>
              <a:gd name="connsiteX4" fmla="*/ 1301646 w 3963649"/>
              <a:gd name="connsiteY4" fmla="*/ 1094282 h 3886200"/>
              <a:gd name="connsiteX5" fmla="*/ 1391587 w 3963649"/>
              <a:gd name="connsiteY5" fmla="*/ 914400 h 3886200"/>
              <a:gd name="connsiteX6" fmla="*/ 1511508 w 3963649"/>
              <a:gd name="connsiteY6" fmla="*/ 629587 h 3886200"/>
              <a:gd name="connsiteX7" fmla="*/ 1556479 w 3963649"/>
              <a:gd name="connsiteY7" fmla="*/ 449705 h 3886200"/>
              <a:gd name="connsiteX8" fmla="*/ 1646419 w 3963649"/>
              <a:gd name="connsiteY8" fmla="*/ 194872 h 3886200"/>
              <a:gd name="connsiteX9" fmla="*/ 1691390 w 3963649"/>
              <a:gd name="connsiteY9" fmla="*/ 0 h 3886200"/>
              <a:gd name="connsiteX10" fmla="*/ 3954905 w 3963649"/>
              <a:gd name="connsiteY10" fmla="*/ 0 h 3886200"/>
              <a:gd name="connsiteX11" fmla="*/ 3963649 w 3963649"/>
              <a:gd name="connsiteY11" fmla="*/ 3886200 h 3886200"/>
              <a:gd name="connsiteX12" fmla="*/ 77449 w 3963649"/>
              <a:gd name="connsiteY12" fmla="*/ 3809999 h 3886200"/>
              <a:gd name="connsiteX13" fmla="*/ 1249 w 3963649"/>
              <a:gd name="connsiteY13" fmla="*/ 1752599 h 3886200"/>
              <a:gd name="connsiteX0" fmla="*/ 1249 w 3963649"/>
              <a:gd name="connsiteY0" fmla="*/ 1752599 h 3886200"/>
              <a:gd name="connsiteX1" fmla="*/ 1046813 w 3963649"/>
              <a:gd name="connsiteY1" fmla="*/ 1424065 h 3886200"/>
              <a:gd name="connsiteX2" fmla="*/ 1166734 w 3963649"/>
              <a:gd name="connsiteY2" fmla="*/ 1274164 h 3886200"/>
              <a:gd name="connsiteX3" fmla="*/ 1301646 w 3963649"/>
              <a:gd name="connsiteY3" fmla="*/ 1094282 h 3886200"/>
              <a:gd name="connsiteX4" fmla="*/ 1391587 w 3963649"/>
              <a:gd name="connsiteY4" fmla="*/ 914400 h 3886200"/>
              <a:gd name="connsiteX5" fmla="*/ 1511508 w 3963649"/>
              <a:gd name="connsiteY5" fmla="*/ 629587 h 3886200"/>
              <a:gd name="connsiteX6" fmla="*/ 1556479 w 3963649"/>
              <a:gd name="connsiteY6" fmla="*/ 449705 h 3886200"/>
              <a:gd name="connsiteX7" fmla="*/ 1646419 w 3963649"/>
              <a:gd name="connsiteY7" fmla="*/ 194872 h 3886200"/>
              <a:gd name="connsiteX8" fmla="*/ 1691390 w 3963649"/>
              <a:gd name="connsiteY8" fmla="*/ 0 h 3886200"/>
              <a:gd name="connsiteX9" fmla="*/ 3954905 w 3963649"/>
              <a:gd name="connsiteY9" fmla="*/ 0 h 3886200"/>
              <a:gd name="connsiteX10" fmla="*/ 3963649 w 3963649"/>
              <a:gd name="connsiteY10" fmla="*/ 3886200 h 3886200"/>
              <a:gd name="connsiteX11" fmla="*/ 77449 w 3963649"/>
              <a:gd name="connsiteY11" fmla="*/ 3809999 h 3886200"/>
              <a:gd name="connsiteX12" fmla="*/ 1249 w 3963649"/>
              <a:gd name="connsiteY12" fmla="*/ 1752599 h 3886200"/>
              <a:gd name="connsiteX0" fmla="*/ 1249 w 3963649"/>
              <a:gd name="connsiteY0" fmla="*/ 1752599 h 3886200"/>
              <a:gd name="connsiteX1" fmla="*/ 1166734 w 3963649"/>
              <a:gd name="connsiteY1" fmla="*/ 1274164 h 3886200"/>
              <a:gd name="connsiteX2" fmla="*/ 1301646 w 3963649"/>
              <a:gd name="connsiteY2" fmla="*/ 1094282 h 3886200"/>
              <a:gd name="connsiteX3" fmla="*/ 1391587 w 3963649"/>
              <a:gd name="connsiteY3" fmla="*/ 914400 h 3886200"/>
              <a:gd name="connsiteX4" fmla="*/ 1511508 w 3963649"/>
              <a:gd name="connsiteY4" fmla="*/ 629587 h 3886200"/>
              <a:gd name="connsiteX5" fmla="*/ 1556479 w 3963649"/>
              <a:gd name="connsiteY5" fmla="*/ 449705 h 3886200"/>
              <a:gd name="connsiteX6" fmla="*/ 1646419 w 3963649"/>
              <a:gd name="connsiteY6" fmla="*/ 194872 h 3886200"/>
              <a:gd name="connsiteX7" fmla="*/ 1691390 w 3963649"/>
              <a:gd name="connsiteY7" fmla="*/ 0 h 3886200"/>
              <a:gd name="connsiteX8" fmla="*/ 3954905 w 3963649"/>
              <a:gd name="connsiteY8" fmla="*/ 0 h 3886200"/>
              <a:gd name="connsiteX9" fmla="*/ 3963649 w 3963649"/>
              <a:gd name="connsiteY9" fmla="*/ 3886200 h 3886200"/>
              <a:gd name="connsiteX10" fmla="*/ 77449 w 3963649"/>
              <a:gd name="connsiteY10" fmla="*/ 3809999 h 3886200"/>
              <a:gd name="connsiteX11" fmla="*/ 1249 w 3963649"/>
              <a:gd name="connsiteY11" fmla="*/ 1752599 h 3886200"/>
              <a:gd name="connsiteX0" fmla="*/ 1249 w 3963649"/>
              <a:gd name="connsiteY0" fmla="*/ 1752599 h 3886200"/>
              <a:gd name="connsiteX1" fmla="*/ 1301646 w 3963649"/>
              <a:gd name="connsiteY1" fmla="*/ 1094282 h 3886200"/>
              <a:gd name="connsiteX2" fmla="*/ 1391587 w 3963649"/>
              <a:gd name="connsiteY2" fmla="*/ 914400 h 3886200"/>
              <a:gd name="connsiteX3" fmla="*/ 1511508 w 3963649"/>
              <a:gd name="connsiteY3" fmla="*/ 629587 h 3886200"/>
              <a:gd name="connsiteX4" fmla="*/ 1556479 w 3963649"/>
              <a:gd name="connsiteY4" fmla="*/ 449705 h 3886200"/>
              <a:gd name="connsiteX5" fmla="*/ 1646419 w 3963649"/>
              <a:gd name="connsiteY5" fmla="*/ 194872 h 3886200"/>
              <a:gd name="connsiteX6" fmla="*/ 1691390 w 3963649"/>
              <a:gd name="connsiteY6" fmla="*/ 0 h 3886200"/>
              <a:gd name="connsiteX7" fmla="*/ 3954905 w 3963649"/>
              <a:gd name="connsiteY7" fmla="*/ 0 h 3886200"/>
              <a:gd name="connsiteX8" fmla="*/ 3963649 w 3963649"/>
              <a:gd name="connsiteY8" fmla="*/ 3886200 h 3886200"/>
              <a:gd name="connsiteX9" fmla="*/ 77449 w 3963649"/>
              <a:gd name="connsiteY9" fmla="*/ 3809999 h 3886200"/>
              <a:gd name="connsiteX10" fmla="*/ 1249 w 3963649"/>
              <a:gd name="connsiteY10" fmla="*/ 1752599 h 3886200"/>
              <a:gd name="connsiteX0" fmla="*/ 1249 w 3963649"/>
              <a:gd name="connsiteY0" fmla="*/ 1752599 h 3886200"/>
              <a:gd name="connsiteX1" fmla="*/ 1391587 w 3963649"/>
              <a:gd name="connsiteY1" fmla="*/ 914400 h 3886200"/>
              <a:gd name="connsiteX2" fmla="*/ 1511508 w 3963649"/>
              <a:gd name="connsiteY2" fmla="*/ 629587 h 3886200"/>
              <a:gd name="connsiteX3" fmla="*/ 1556479 w 3963649"/>
              <a:gd name="connsiteY3" fmla="*/ 449705 h 3886200"/>
              <a:gd name="connsiteX4" fmla="*/ 1646419 w 3963649"/>
              <a:gd name="connsiteY4" fmla="*/ 194872 h 3886200"/>
              <a:gd name="connsiteX5" fmla="*/ 1691390 w 3963649"/>
              <a:gd name="connsiteY5" fmla="*/ 0 h 3886200"/>
              <a:gd name="connsiteX6" fmla="*/ 3954905 w 3963649"/>
              <a:gd name="connsiteY6" fmla="*/ 0 h 3886200"/>
              <a:gd name="connsiteX7" fmla="*/ 3963649 w 3963649"/>
              <a:gd name="connsiteY7" fmla="*/ 3886200 h 3886200"/>
              <a:gd name="connsiteX8" fmla="*/ 77449 w 3963649"/>
              <a:gd name="connsiteY8" fmla="*/ 3809999 h 3886200"/>
              <a:gd name="connsiteX9" fmla="*/ 1249 w 3963649"/>
              <a:gd name="connsiteY9" fmla="*/ 1752599 h 3886200"/>
              <a:gd name="connsiteX0" fmla="*/ 1249 w 3963649"/>
              <a:gd name="connsiteY0" fmla="*/ 1752599 h 3886200"/>
              <a:gd name="connsiteX1" fmla="*/ 1391587 w 3963649"/>
              <a:gd name="connsiteY1" fmla="*/ 914400 h 3886200"/>
              <a:gd name="connsiteX2" fmla="*/ 1511508 w 3963649"/>
              <a:gd name="connsiteY2" fmla="*/ 629587 h 3886200"/>
              <a:gd name="connsiteX3" fmla="*/ 1556479 w 3963649"/>
              <a:gd name="connsiteY3" fmla="*/ 449705 h 3886200"/>
              <a:gd name="connsiteX4" fmla="*/ 1691390 w 3963649"/>
              <a:gd name="connsiteY4" fmla="*/ 0 h 3886200"/>
              <a:gd name="connsiteX5" fmla="*/ 3954905 w 3963649"/>
              <a:gd name="connsiteY5" fmla="*/ 0 h 3886200"/>
              <a:gd name="connsiteX6" fmla="*/ 3963649 w 3963649"/>
              <a:gd name="connsiteY6" fmla="*/ 3886200 h 3886200"/>
              <a:gd name="connsiteX7" fmla="*/ 77449 w 3963649"/>
              <a:gd name="connsiteY7" fmla="*/ 3809999 h 3886200"/>
              <a:gd name="connsiteX8" fmla="*/ 1249 w 3963649"/>
              <a:gd name="connsiteY8" fmla="*/ 1752599 h 3886200"/>
              <a:gd name="connsiteX0" fmla="*/ 1249 w 3963649"/>
              <a:gd name="connsiteY0" fmla="*/ 1752599 h 3886200"/>
              <a:gd name="connsiteX1" fmla="*/ 1391587 w 3963649"/>
              <a:gd name="connsiteY1" fmla="*/ 914400 h 3886200"/>
              <a:gd name="connsiteX2" fmla="*/ 1511508 w 3963649"/>
              <a:gd name="connsiteY2" fmla="*/ 629587 h 3886200"/>
              <a:gd name="connsiteX3" fmla="*/ 1691390 w 3963649"/>
              <a:gd name="connsiteY3" fmla="*/ 0 h 3886200"/>
              <a:gd name="connsiteX4" fmla="*/ 3954905 w 3963649"/>
              <a:gd name="connsiteY4" fmla="*/ 0 h 3886200"/>
              <a:gd name="connsiteX5" fmla="*/ 3963649 w 3963649"/>
              <a:gd name="connsiteY5" fmla="*/ 3886200 h 3886200"/>
              <a:gd name="connsiteX6" fmla="*/ 77449 w 3963649"/>
              <a:gd name="connsiteY6" fmla="*/ 3809999 h 3886200"/>
              <a:gd name="connsiteX7" fmla="*/ 1249 w 3963649"/>
              <a:gd name="connsiteY7" fmla="*/ 1752599 h 3886200"/>
              <a:gd name="connsiteX0" fmla="*/ 1249 w 3963649"/>
              <a:gd name="connsiteY0" fmla="*/ 1752599 h 3886200"/>
              <a:gd name="connsiteX1" fmla="*/ 1391587 w 3963649"/>
              <a:gd name="connsiteY1" fmla="*/ 914400 h 3886200"/>
              <a:gd name="connsiteX2" fmla="*/ 1691390 w 3963649"/>
              <a:gd name="connsiteY2" fmla="*/ 0 h 3886200"/>
              <a:gd name="connsiteX3" fmla="*/ 3954905 w 3963649"/>
              <a:gd name="connsiteY3" fmla="*/ 0 h 3886200"/>
              <a:gd name="connsiteX4" fmla="*/ 3963649 w 3963649"/>
              <a:gd name="connsiteY4" fmla="*/ 3886200 h 3886200"/>
              <a:gd name="connsiteX5" fmla="*/ 77449 w 3963649"/>
              <a:gd name="connsiteY5" fmla="*/ 3809999 h 3886200"/>
              <a:gd name="connsiteX6" fmla="*/ 1249 w 3963649"/>
              <a:gd name="connsiteY6" fmla="*/ 1752599 h 3886200"/>
              <a:gd name="connsiteX0" fmla="*/ 1249 w 3963649"/>
              <a:gd name="connsiteY0" fmla="*/ 1752599 h 3886200"/>
              <a:gd name="connsiteX1" fmla="*/ 1449050 w 3963649"/>
              <a:gd name="connsiteY1" fmla="*/ 1371599 h 3886200"/>
              <a:gd name="connsiteX2" fmla="*/ 1691390 w 3963649"/>
              <a:gd name="connsiteY2" fmla="*/ 0 h 3886200"/>
              <a:gd name="connsiteX3" fmla="*/ 3954905 w 3963649"/>
              <a:gd name="connsiteY3" fmla="*/ 0 h 3886200"/>
              <a:gd name="connsiteX4" fmla="*/ 3963649 w 3963649"/>
              <a:gd name="connsiteY4" fmla="*/ 3886200 h 3886200"/>
              <a:gd name="connsiteX5" fmla="*/ 77449 w 3963649"/>
              <a:gd name="connsiteY5" fmla="*/ 3809999 h 3886200"/>
              <a:gd name="connsiteX6" fmla="*/ 1249 w 3963649"/>
              <a:gd name="connsiteY6" fmla="*/ 1752599 h 3886200"/>
              <a:gd name="connsiteX0" fmla="*/ 1249 w 3963649"/>
              <a:gd name="connsiteY0" fmla="*/ 1752599 h 3886200"/>
              <a:gd name="connsiteX1" fmla="*/ 1691390 w 3963649"/>
              <a:gd name="connsiteY1" fmla="*/ 0 h 3886200"/>
              <a:gd name="connsiteX2" fmla="*/ 3954905 w 3963649"/>
              <a:gd name="connsiteY2" fmla="*/ 0 h 3886200"/>
              <a:gd name="connsiteX3" fmla="*/ 3963649 w 3963649"/>
              <a:gd name="connsiteY3" fmla="*/ 3886200 h 3886200"/>
              <a:gd name="connsiteX4" fmla="*/ 77449 w 3963649"/>
              <a:gd name="connsiteY4" fmla="*/ 3809999 h 3886200"/>
              <a:gd name="connsiteX5" fmla="*/ 1249 w 3963649"/>
              <a:gd name="connsiteY5" fmla="*/ 1752599 h 3886200"/>
              <a:gd name="connsiteX0" fmla="*/ 1249 w 3963649"/>
              <a:gd name="connsiteY0" fmla="*/ 1752599 h 3886200"/>
              <a:gd name="connsiteX1" fmla="*/ 1691390 w 3963649"/>
              <a:gd name="connsiteY1" fmla="*/ 0 h 3886200"/>
              <a:gd name="connsiteX2" fmla="*/ 3954905 w 3963649"/>
              <a:gd name="connsiteY2" fmla="*/ 0 h 3886200"/>
              <a:gd name="connsiteX3" fmla="*/ 3963649 w 3963649"/>
              <a:gd name="connsiteY3" fmla="*/ 3886200 h 3886200"/>
              <a:gd name="connsiteX4" fmla="*/ 77449 w 3963649"/>
              <a:gd name="connsiteY4" fmla="*/ 3809999 h 3886200"/>
              <a:gd name="connsiteX5" fmla="*/ 1249 w 3963649"/>
              <a:gd name="connsiteY5" fmla="*/ 1752599 h 3886200"/>
              <a:gd name="connsiteX0" fmla="*/ 1249 w 3963649"/>
              <a:gd name="connsiteY0" fmla="*/ 1752599 h 3886200"/>
              <a:gd name="connsiteX1" fmla="*/ 1601450 w 3963649"/>
              <a:gd name="connsiteY1" fmla="*/ 1523999 h 3886200"/>
              <a:gd name="connsiteX2" fmla="*/ 1691390 w 3963649"/>
              <a:gd name="connsiteY2" fmla="*/ 0 h 3886200"/>
              <a:gd name="connsiteX3" fmla="*/ 3954905 w 3963649"/>
              <a:gd name="connsiteY3" fmla="*/ 0 h 3886200"/>
              <a:gd name="connsiteX4" fmla="*/ 3963649 w 3963649"/>
              <a:gd name="connsiteY4" fmla="*/ 3886200 h 3886200"/>
              <a:gd name="connsiteX5" fmla="*/ 77449 w 3963649"/>
              <a:gd name="connsiteY5" fmla="*/ 3809999 h 3886200"/>
              <a:gd name="connsiteX6" fmla="*/ 1249 w 3963649"/>
              <a:gd name="connsiteY6" fmla="*/ 1752599 h 3886200"/>
              <a:gd name="connsiteX0" fmla="*/ 1249 w 3963649"/>
              <a:gd name="connsiteY0" fmla="*/ 1752599 h 3886200"/>
              <a:gd name="connsiteX1" fmla="*/ 1601450 w 3963649"/>
              <a:gd name="connsiteY1" fmla="*/ 1523999 h 3886200"/>
              <a:gd name="connsiteX2" fmla="*/ 1691390 w 3963649"/>
              <a:gd name="connsiteY2" fmla="*/ 0 h 3886200"/>
              <a:gd name="connsiteX3" fmla="*/ 3954905 w 3963649"/>
              <a:gd name="connsiteY3" fmla="*/ 0 h 3886200"/>
              <a:gd name="connsiteX4" fmla="*/ 3963649 w 3963649"/>
              <a:gd name="connsiteY4" fmla="*/ 3886200 h 3886200"/>
              <a:gd name="connsiteX5" fmla="*/ 77449 w 3963649"/>
              <a:gd name="connsiteY5" fmla="*/ 3809999 h 3886200"/>
              <a:gd name="connsiteX6" fmla="*/ 1249 w 3963649"/>
              <a:gd name="connsiteY6" fmla="*/ 1752599 h 3886200"/>
              <a:gd name="connsiteX0" fmla="*/ 1249 w 3963649"/>
              <a:gd name="connsiteY0" fmla="*/ 1752600 h 3886201"/>
              <a:gd name="connsiteX1" fmla="*/ 1601450 w 3963649"/>
              <a:gd name="connsiteY1" fmla="*/ 1524000 h 3886201"/>
              <a:gd name="connsiteX2" fmla="*/ 2211050 w 3963649"/>
              <a:gd name="connsiteY2" fmla="*/ 0 h 3886201"/>
              <a:gd name="connsiteX3" fmla="*/ 3954905 w 3963649"/>
              <a:gd name="connsiteY3" fmla="*/ 1 h 3886201"/>
              <a:gd name="connsiteX4" fmla="*/ 3963649 w 3963649"/>
              <a:gd name="connsiteY4" fmla="*/ 3886201 h 3886201"/>
              <a:gd name="connsiteX5" fmla="*/ 77449 w 3963649"/>
              <a:gd name="connsiteY5" fmla="*/ 3810000 h 3886201"/>
              <a:gd name="connsiteX6" fmla="*/ 1249 w 3963649"/>
              <a:gd name="connsiteY6" fmla="*/ 1752600 h 3886201"/>
              <a:gd name="connsiteX0" fmla="*/ 1249 w 3963649"/>
              <a:gd name="connsiteY0" fmla="*/ 1752600 h 3886201"/>
              <a:gd name="connsiteX1" fmla="*/ 1601450 w 3963649"/>
              <a:gd name="connsiteY1" fmla="*/ 1524000 h 3886201"/>
              <a:gd name="connsiteX2" fmla="*/ 2211050 w 3963649"/>
              <a:gd name="connsiteY2" fmla="*/ 0 h 3886201"/>
              <a:gd name="connsiteX3" fmla="*/ 3954905 w 3963649"/>
              <a:gd name="connsiteY3" fmla="*/ 1 h 3886201"/>
              <a:gd name="connsiteX4" fmla="*/ 3963649 w 3963649"/>
              <a:gd name="connsiteY4" fmla="*/ 3886201 h 3886201"/>
              <a:gd name="connsiteX5" fmla="*/ 77449 w 3963649"/>
              <a:gd name="connsiteY5" fmla="*/ 3810000 h 3886201"/>
              <a:gd name="connsiteX6" fmla="*/ 1249 w 3963649"/>
              <a:gd name="connsiteY6" fmla="*/ 1752600 h 3886201"/>
              <a:gd name="connsiteX0" fmla="*/ 1249 w 3963649"/>
              <a:gd name="connsiteY0" fmla="*/ 1752600 h 3886201"/>
              <a:gd name="connsiteX1" fmla="*/ 1220450 w 3963649"/>
              <a:gd name="connsiteY1" fmla="*/ 1371601 h 3886201"/>
              <a:gd name="connsiteX2" fmla="*/ 2211050 w 3963649"/>
              <a:gd name="connsiteY2" fmla="*/ 0 h 3886201"/>
              <a:gd name="connsiteX3" fmla="*/ 3954905 w 3963649"/>
              <a:gd name="connsiteY3" fmla="*/ 1 h 3886201"/>
              <a:gd name="connsiteX4" fmla="*/ 3963649 w 3963649"/>
              <a:gd name="connsiteY4" fmla="*/ 3886201 h 3886201"/>
              <a:gd name="connsiteX5" fmla="*/ 77449 w 3963649"/>
              <a:gd name="connsiteY5" fmla="*/ 3810000 h 3886201"/>
              <a:gd name="connsiteX6" fmla="*/ 1249 w 3963649"/>
              <a:gd name="connsiteY6" fmla="*/ 1752600 h 3886201"/>
              <a:gd name="connsiteX0" fmla="*/ 1249 w 3963649"/>
              <a:gd name="connsiteY0" fmla="*/ 1752600 h 3886201"/>
              <a:gd name="connsiteX1" fmla="*/ 1220450 w 3963649"/>
              <a:gd name="connsiteY1" fmla="*/ 1371601 h 3886201"/>
              <a:gd name="connsiteX2" fmla="*/ 2211050 w 3963649"/>
              <a:gd name="connsiteY2" fmla="*/ 0 h 3886201"/>
              <a:gd name="connsiteX3" fmla="*/ 3954905 w 3963649"/>
              <a:gd name="connsiteY3" fmla="*/ 1 h 3886201"/>
              <a:gd name="connsiteX4" fmla="*/ 3963649 w 3963649"/>
              <a:gd name="connsiteY4" fmla="*/ 3886201 h 3886201"/>
              <a:gd name="connsiteX5" fmla="*/ 77449 w 3963649"/>
              <a:gd name="connsiteY5" fmla="*/ 3810000 h 3886201"/>
              <a:gd name="connsiteX6" fmla="*/ 1249 w 3963649"/>
              <a:gd name="connsiteY6" fmla="*/ 1752600 h 3886201"/>
              <a:gd name="connsiteX0" fmla="*/ 1249 w 3963649"/>
              <a:gd name="connsiteY0" fmla="*/ 1752600 h 3886201"/>
              <a:gd name="connsiteX1" fmla="*/ 1220450 w 3963649"/>
              <a:gd name="connsiteY1" fmla="*/ 1371601 h 3886201"/>
              <a:gd name="connsiteX2" fmla="*/ 2211050 w 3963649"/>
              <a:gd name="connsiteY2" fmla="*/ 0 h 3886201"/>
              <a:gd name="connsiteX3" fmla="*/ 3954905 w 3963649"/>
              <a:gd name="connsiteY3" fmla="*/ 1 h 3886201"/>
              <a:gd name="connsiteX4" fmla="*/ 3963649 w 3963649"/>
              <a:gd name="connsiteY4" fmla="*/ 3886201 h 3886201"/>
              <a:gd name="connsiteX5" fmla="*/ 77449 w 3963649"/>
              <a:gd name="connsiteY5" fmla="*/ 3810000 h 3886201"/>
              <a:gd name="connsiteX6" fmla="*/ 1249 w 3963649"/>
              <a:gd name="connsiteY6" fmla="*/ 1752600 h 3886201"/>
              <a:gd name="connsiteX0" fmla="*/ 1249 w 3963649"/>
              <a:gd name="connsiteY0" fmla="*/ 1752600 h 3886201"/>
              <a:gd name="connsiteX1" fmla="*/ 2211050 w 3963649"/>
              <a:gd name="connsiteY1" fmla="*/ 0 h 3886201"/>
              <a:gd name="connsiteX2" fmla="*/ 3954905 w 3963649"/>
              <a:gd name="connsiteY2" fmla="*/ 1 h 3886201"/>
              <a:gd name="connsiteX3" fmla="*/ 3963649 w 3963649"/>
              <a:gd name="connsiteY3" fmla="*/ 3886201 h 3886201"/>
              <a:gd name="connsiteX4" fmla="*/ 77449 w 3963649"/>
              <a:gd name="connsiteY4" fmla="*/ 3810000 h 3886201"/>
              <a:gd name="connsiteX5" fmla="*/ 1249 w 3963649"/>
              <a:gd name="connsiteY5" fmla="*/ 1752600 h 3886201"/>
              <a:gd name="connsiteX0" fmla="*/ 1249 w 3963649"/>
              <a:gd name="connsiteY0" fmla="*/ 1752600 h 3886201"/>
              <a:gd name="connsiteX1" fmla="*/ 2211050 w 3963649"/>
              <a:gd name="connsiteY1" fmla="*/ 0 h 3886201"/>
              <a:gd name="connsiteX2" fmla="*/ 3954905 w 3963649"/>
              <a:gd name="connsiteY2" fmla="*/ 1 h 3886201"/>
              <a:gd name="connsiteX3" fmla="*/ 3963649 w 3963649"/>
              <a:gd name="connsiteY3" fmla="*/ 3886201 h 3886201"/>
              <a:gd name="connsiteX4" fmla="*/ 77449 w 3963649"/>
              <a:gd name="connsiteY4" fmla="*/ 3810000 h 3886201"/>
              <a:gd name="connsiteX5" fmla="*/ 1249 w 3963649"/>
              <a:gd name="connsiteY5" fmla="*/ 1752600 h 3886201"/>
              <a:gd name="connsiteX0" fmla="*/ 1249 w 3963648"/>
              <a:gd name="connsiteY0" fmla="*/ 1752601 h 3886201"/>
              <a:gd name="connsiteX1" fmla="*/ 2211049 w 3963648"/>
              <a:gd name="connsiteY1" fmla="*/ 0 h 3886201"/>
              <a:gd name="connsiteX2" fmla="*/ 3954904 w 3963648"/>
              <a:gd name="connsiteY2" fmla="*/ 1 h 3886201"/>
              <a:gd name="connsiteX3" fmla="*/ 3963648 w 3963648"/>
              <a:gd name="connsiteY3" fmla="*/ 3886201 h 3886201"/>
              <a:gd name="connsiteX4" fmla="*/ 77448 w 3963648"/>
              <a:gd name="connsiteY4" fmla="*/ 3810000 h 3886201"/>
              <a:gd name="connsiteX5" fmla="*/ 1249 w 3963648"/>
              <a:gd name="connsiteY5" fmla="*/ 1752601 h 3886201"/>
              <a:gd name="connsiteX0" fmla="*/ 1249 w 3963648"/>
              <a:gd name="connsiteY0" fmla="*/ 1752601 h 3886201"/>
              <a:gd name="connsiteX1" fmla="*/ 2211049 w 3963648"/>
              <a:gd name="connsiteY1" fmla="*/ 0 h 3886201"/>
              <a:gd name="connsiteX2" fmla="*/ 3954904 w 3963648"/>
              <a:gd name="connsiteY2" fmla="*/ 1 h 3886201"/>
              <a:gd name="connsiteX3" fmla="*/ 3963648 w 3963648"/>
              <a:gd name="connsiteY3" fmla="*/ 3886201 h 3886201"/>
              <a:gd name="connsiteX4" fmla="*/ 77448 w 3963648"/>
              <a:gd name="connsiteY4" fmla="*/ 3810000 h 3886201"/>
              <a:gd name="connsiteX5" fmla="*/ 1249 w 3963648"/>
              <a:gd name="connsiteY5" fmla="*/ 1752601 h 3886201"/>
              <a:gd name="connsiteX0" fmla="*/ 1249 w 3887449"/>
              <a:gd name="connsiteY0" fmla="*/ 3048001 h 3886201"/>
              <a:gd name="connsiteX1" fmla="*/ 2134850 w 3887449"/>
              <a:gd name="connsiteY1" fmla="*/ 0 h 3886201"/>
              <a:gd name="connsiteX2" fmla="*/ 3878705 w 3887449"/>
              <a:gd name="connsiteY2" fmla="*/ 1 h 3886201"/>
              <a:gd name="connsiteX3" fmla="*/ 3887449 w 3887449"/>
              <a:gd name="connsiteY3" fmla="*/ 3886201 h 3886201"/>
              <a:gd name="connsiteX4" fmla="*/ 1249 w 3887449"/>
              <a:gd name="connsiteY4" fmla="*/ 3810000 h 3886201"/>
              <a:gd name="connsiteX5" fmla="*/ 1249 w 3887449"/>
              <a:gd name="connsiteY5" fmla="*/ 3048001 h 3886201"/>
              <a:gd name="connsiteX0" fmla="*/ 304800 w 3886200"/>
              <a:gd name="connsiteY0" fmla="*/ 2743201 h 3886201"/>
              <a:gd name="connsiteX1" fmla="*/ 2133601 w 3886200"/>
              <a:gd name="connsiteY1" fmla="*/ 0 h 3886201"/>
              <a:gd name="connsiteX2" fmla="*/ 3877456 w 3886200"/>
              <a:gd name="connsiteY2" fmla="*/ 1 h 3886201"/>
              <a:gd name="connsiteX3" fmla="*/ 3886200 w 3886200"/>
              <a:gd name="connsiteY3" fmla="*/ 3886201 h 3886201"/>
              <a:gd name="connsiteX4" fmla="*/ 0 w 3886200"/>
              <a:gd name="connsiteY4" fmla="*/ 3810000 h 3886201"/>
              <a:gd name="connsiteX5" fmla="*/ 304800 w 3886200"/>
              <a:gd name="connsiteY5" fmla="*/ 2743201 h 3886201"/>
              <a:gd name="connsiteX0" fmla="*/ 292100 w 4178300"/>
              <a:gd name="connsiteY0" fmla="*/ 3810000 h 3886201"/>
              <a:gd name="connsiteX1" fmla="*/ 2425701 w 4178300"/>
              <a:gd name="connsiteY1" fmla="*/ 0 h 3886201"/>
              <a:gd name="connsiteX2" fmla="*/ 4169556 w 4178300"/>
              <a:gd name="connsiteY2" fmla="*/ 1 h 3886201"/>
              <a:gd name="connsiteX3" fmla="*/ 4178300 w 4178300"/>
              <a:gd name="connsiteY3" fmla="*/ 3886201 h 3886201"/>
              <a:gd name="connsiteX4" fmla="*/ 292100 w 4178300"/>
              <a:gd name="connsiteY4" fmla="*/ 3810000 h 3886201"/>
              <a:gd name="connsiteX0" fmla="*/ 0 w 3886200"/>
              <a:gd name="connsiteY0" fmla="*/ 3810000 h 3886201"/>
              <a:gd name="connsiteX1" fmla="*/ 2133601 w 3886200"/>
              <a:gd name="connsiteY1" fmla="*/ 0 h 3886201"/>
              <a:gd name="connsiteX2" fmla="*/ 3877456 w 3886200"/>
              <a:gd name="connsiteY2" fmla="*/ 1 h 3886201"/>
              <a:gd name="connsiteX3" fmla="*/ 3886200 w 3886200"/>
              <a:gd name="connsiteY3" fmla="*/ 3886201 h 3886201"/>
              <a:gd name="connsiteX4" fmla="*/ 0 w 3886200"/>
              <a:gd name="connsiteY4" fmla="*/ 3810000 h 3886201"/>
              <a:gd name="connsiteX0" fmla="*/ 0 w 3886200"/>
              <a:gd name="connsiteY0" fmla="*/ 3810000 h 3886201"/>
              <a:gd name="connsiteX1" fmla="*/ 2133601 w 3886200"/>
              <a:gd name="connsiteY1" fmla="*/ 0 h 3886201"/>
              <a:gd name="connsiteX2" fmla="*/ 3877456 w 3886200"/>
              <a:gd name="connsiteY2" fmla="*/ 1 h 3886201"/>
              <a:gd name="connsiteX3" fmla="*/ 3886200 w 3886200"/>
              <a:gd name="connsiteY3" fmla="*/ 3886201 h 3886201"/>
              <a:gd name="connsiteX4" fmla="*/ 0 w 3886200"/>
              <a:gd name="connsiteY4" fmla="*/ 3810000 h 3886201"/>
              <a:gd name="connsiteX0" fmla="*/ 0 w 3886200"/>
              <a:gd name="connsiteY0" fmla="*/ 3810000 h 3886201"/>
              <a:gd name="connsiteX1" fmla="*/ 2133601 w 3886200"/>
              <a:gd name="connsiteY1" fmla="*/ 0 h 3886201"/>
              <a:gd name="connsiteX2" fmla="*/ 3877456 w 3886200"/>
              <a:gd name="connsiteY2" fmla="*/ 1 h 3886201"/>
              <a:gd name="connsiteX3" fmla="*/ 3886200 w 3886200"/>
              <a:gd name="connsiteY3" fmla="*/ 3886201 h 3886201"/>
              <a:gd name="connsiteX4" fmla="*/ 0 w 3886200"/>
              <a:gd name="connsiteY4" fmla="*/ 3810000 h 3886201"/>
              <a:gd name="connsiteX0" fmla="*/ 0 w 3886200"/>
              <a:gd name="connsiteY0" fmla="*/ 3810000 h 3886201"/>
              <a:gd name="connsiteX1" fmla="*/ 2133601 w 3886200"/>
              <a:gd name="connsiteY1" fmla="*/ 0 h 3886201"/>
              <a:gd name="connsiteX2" fmla="*/ 3877456 w 3886200"/>
              <a:gd name="connsiteY2" fmla="*/ 1 h 3886201"/>
              <a:gd name="connsiteX3" fmla="*/ 3886200 w 3886200"/>
              <a:gd name="connsiteY3" fmla="*/ 3886201 h 3886201"/>
              <a:gd name="connsiteX4" fmla="*/ 0 w 3886200"/>
              <a:gd name="connsiteY4" fmla="*/ 3810000 h 3886201"/>
              <a:gd name="connsiteX0" fmla="*/ 0 w 3886200"/>
              <a:gd name="connsiteY0" fmla="*/ 3810000 h 3886201"/>
              <a:gd name="connsiteX1" fmla="*/ 2133601 w 3886200"/>
              <a:gd name="connsiteY1" fmla="*/ 0 h 3886201"/>
              <a:gd name="connsiteX2" fmla="*/ 3877456 w 3886200"/>
              <a:gd name="connsiteY2" fmla="*/ 1 h 3886201"/>
              <a:gd name="connsiteX3" fmla="*/ 3886200 w 3886200"/>
              <a:gd name="connsiteY3" fmla="*/ 3886201 h 3886201"/>
              <a:gd name="connsiteX4" fmla="*/ 0 w 3886200"/>
              <a:gd name="connsiteY4" fmla="*/ 3810000 h 3886201"/>
              <a:gd name="connsiteX0" fmla="*/ 0 w 3886200"/>
              <a:gd name="connsiteY0" fmla="*/ 3810000 h 4408774"/>
              <a:gd name="connsiteX1" fmla="*/ 2133601 w 3886200"/>
              <a:gd name="connsiteY1" fmla="*/ 0 h 4408774"/>
              <a:gd name="connsiteX2" fmla="*/ 3877456 w 3886200"/>
              <a:gd name="connsiteY2" fmla="*/ 1 h 4408774"/>
              <a:gd name="connsiteX3" fmla="*/ 3886200 w 3886200"/>
              <a:gd name="connsiteY3" fmla="*/ 3886201 h 4408774"/>
              <a:gd name="connsiteX4" fmla="*/ 0 w 3886200"/>
              <a:gd name="connsiteY4" fmla="*/ 3810000 h 4408774"/>
              <a:gd name="connsiteX0" fmla="*/ 0 w 3886200"/>
              <a:gd name="connsiteY0" fmla="*/ 3810000 h 3886201"/>
              <a:gd name="connsiteX1" fmla="*/ 2133601 w 3886200"/>
              <a:gd name="connsiteY1" fmla="*/ 0 h 3886201"/>
              <a:gd name="connsiteX2" fmla="*/ 3877456 w 3886200"/>
              <a:gd name="connsiteY2" fmla="*/ 1 h 3886201"/>
              <a:gd name="connsiteX3" fmla="*/ 3886200 w 3886200"/>
              <a:gd name="connsiteY3" fmla="*/ 3886201 h 3886201"/>
              <a:gd name="connsiteX4" fmla="*/ 0 w 3886200"/>
              <a:gd name="connsiteY4" fmla="*/ 3810000 h 3886201"/>
              <a:gd name="connsiteX0" fmla="*/ 0 w 3886200"/>
              <a:gd name="connsiteY0" fmla="*/ 3886200 h 3886201"/>
              <a:gd name="connsiteX1" fmla="*/ 2133601 w 3886200"/>
              <a:gd name="connsiteY1" fmla="*/ 0 h 3886201"/>
              <a:gd name="connsiteX2" fmla="*/ 3877456 w 3886200"/>
              <a:gd name="connsiteY2" fmla="*/ 1 h 3886201"/>
              <a:gd name="connsiteX3" fmla="*/ 3886200 w 3886200"/>
              <a:gd name="connsiteY3" fmla="*/ 3886201 h 3886201"/>
              <a:gd name="connsiteX4" fmla="*/ 0 w 3886200"/>
              <a:gd name="connsiteY4" fmla="*/ 3886200 h 3886201"/>
              <a:gd name="connsiteX0" fmla="*/ 0 w 3886200"/>
              <a:gd name="connsiteY0" fmla="*/ 3886200 h 3886201"/>
              <a:gd name="connsiteX1" fmla="*/ 2133601 w 3886200"/>
              <a:gd name="connsiteY1" fmla="*/ 0 h 3886201"/>
              <a:gd name="connsiteX2" fmla="*/ 3877456 w 3886200"/>
              <a:gd name="connsiteY2" fmla="*/ 1 h 3886201"/>
              <a:gd name="connsiteX3" fmla="*/ 3886200 w 3886200"/>
              <a:gd name="connsiteY3" fmla="*/ 3886201 h 3886201"/>
              <a:gd name="connsiteX4" fmla="*/ 0 w 3886200"/>
              <a:gd name="connsiteY4" fmla="*/ 3886200 h 3886201"/>
              <a:gd name="connsiteX0" fmla="*/ 0 w 3886200"/>
              <a:gd name="connsiteY0" fmla="*/ 3886200 h 3886201"/>
              <a:gd name="connsiteX1" fmla="*/ 2133601 w 3886200"/>
              <a:gd name="connsiteY1" fmla="*/ 0 h 3886201"/>
              <a:gd name="connsiteX2" fmla="*/ 3877456 w 3886200"/>
              <a:gd name="connsiteY2" fmla="*/ 1 h 3886201"/>
              <a:gd name="connsiteX3" fmla="*/ 3886200 w 3886200"/>
              <a:gd name="connsiteY3" fmla="*/ 3886201 h 3886201"/>
              <a:gd name="connsiteX4" fmla="*/ 0 w 3886200"/>
              <a:gd name="connsiteY4" fmla="*/ 3886200 h 3886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86200" h="3886201">
                <a:moveTo>
                  <a:pt x="0" y="3886200"/>
                </a:moveTo>
                <a:cubicBezTo>
                  <a:pt x="1303103" y="3881828"/>
                  <a:pt x="2120692" y="2032832"/>
                  <a:pt x="2133601" y="0"/>
                </a:cubicBezTo>
                <a:lnTo>
                  <a:pt x="3877456" y="1"/>
                </a:lnTo>
                <a:cubicBezTo>
                  <a:pt x="3880371" y="1295401"/>
                  <a:pt x="3883285" y="2590801"/>
                  <a:pt x="3886200" y="3886201"/>
                </a:cubicBezTo>
                <a:lnTo>
                  <a:pt x="0" y="3886200"/>
                </a:lnTo>
                <a:close/>
              </a:path>
            </a:pathLst>
          </a:custGeom>
          <a:gradFill>
            <a:gsLst>
              <a:gs pos="100000">
                <a:srgbClr val="61C250"/>
              </a:gs>
              <a:gs pos="0">
                <a:schemeClr val="bg1"/>
              </a:gs>
            </a:gsLst>
            <a:lin ang="2700000" scaled="1"/>
          </a:gra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37 Dikdörtgen"/>
          <p:cNvSpPr/>
          <p:nvPr/>
        </p:nvSpPr>
        <p:spPr>
          <a:xfrm>
            <a:off x="2590800" y="1600200"/>
            <a:ext cx="1371600" cy="2057400"/>
          </a:xfrm>
          <a:prstGeom prst="rect">
            <a:avLst/>
          </a:prstGeom>
          <a:gradFill>
            <a:gsLst>
              <a:gs pos="100000">
                <a:schemeClr val="bg1"/>
              </a:gs>
              <a:gs pos="0">
                <a:srgbClr val="C0000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 DROP for JOP</a:t>
            </a:r>
            <a:endParaRPr lang="en-US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HPCA 2013</a:t>
            </a:r>
            <a:endParaRPr lang="en-US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3" name="12 Metin kutusu"/>
          <p:cNvSpPr txBox="1"/>
          <p:nvPr/>
        </p:nvSpPr>
        <p:spPr>
          <a:xfrm>
            <a:off x="2971800" y="54864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max tolerable gadget length for CRA</a:t>
            </a:r>
          </a:p>
        </p:txBody>
      </p:sp>
      <p:sp>
        <p:nvSpPr>
          <p:cNvPr id="14" name="13 Metin kutusu"/>
          <p:cNvSpPr txBox="1"/>
          <p:nvPr/>
        </p:nvSpPr>
        <p:spPr>
          <a:xfrm>
            <a:off x="647700" y="33528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min # gadgets to launch a CRA</a:t>
            </a:r>
          </a:p>
        </p:txBody>
      </p:sp>
      <p:sp>
        <p:nvSpPr>
          <p:cNvPr id="17" name="16 Metin kutusu"/>
          <p:cNvSpPr txBox="1"/>
          <p:nvPr/>
        </p:nvSpPr>
        <p:spPr>
          <a:xfrm>
            <a:off x="4562437" y="4812268"/>
            <a:ext cx="1914563" cy="369332"/>
          </a:xfrm>
          <a:prstGeom prst="rect">
            <a:avLst/>
          </a:prstGeom>
          <a:solidFill>
            <a:srgbClr val="FFFFFF">
              <a:alpha val="6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Regular workloads</a:t>
            </a:r>
            <a:endParaRPr lang="en-US" dirty="0"/>
          </a:p>
        </p:txBody>
      </p:sp>
      <p:cxnSp>
        <p:nvCxnSpPr>
          <p:cNvPr id="8" name="7 Düz Ok Bağlayıcısı"/>
          <p:cNvCxnSpPr/>
          <p:nvPr/>
        </p:nvCxnSpPr>
        <p:spPr>
          <a:xfrm rot="16200000">
            <a:off x="514200" y="3322321"/>
            <a:ext cx="4206240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>
            <a:off x="2590800" y="5410200"/>
            <a:ext cx="4206240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Metin kutusu"/>
          <p:cNvSpPr txBox="1"/>
          <p:nvPr/>
        </p:nvSpPr>
        <p:spPr>
          <a:xfrm>
            <a:off x="2743200" y="1676400"/>
            <a:ext cx="655949" cy="369332"/>
          </a:xfrm>
          <a:prstGeom prst="rect">
            <a:avLst/>
          </a:prstGeom>
          <a:solidFill>
            <a:srgbClr val="FFFFFF">
              <a:alpha val="6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CRAs</a:t>
            </a:r>
            <a:endParaRPr lang="en-US" dirty="0"/>
          </a:p>
        </p:txBody>
      </p:sp>
      <p:cxnSp>
        <p:nvCxnSpPr>
          <p:cNvPr id="40" name="39 Düz Bağlayıcı"/>
          <p:cNvCxnSpPr/>
          <p:nvPr/>
        </p:nvCxnSpPr>
        <p:spPr>
          <a:xfrm>
            <a:off x="3962400" y="1371600"/>
            <a:ext cx="0" cy="4023360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Düz Bağlayıcı"/>
          <p:cNvCxnSpPr/>
          <p:nvPr/>
        </p:nvCxnSpPr>
        <p:spPr>
          <a:xfrm rot="16200000">
            <a:off x="4678680" y="1645920"/>
            <a:ext cx="0" cy="4023360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Düz Ok Bağlayıcısı"/>
          <p:cNvCxnSpPr/>
          <p:nvPr/>
        </p:nvCxnSpPr>
        <p:spPr>
          <a:xfrm>
            <a:off x="5257800" y="3276600"/>
            <a:ext cx="1143000" cy="0"/>
          </a:xfrm>
          <a:prstGeom prst="straightConnector1">
            <a:avLst/>
          </a:prstGeom>
          <a:ln w="76200">
            <a:solidFill>
              <a:srgbClr val="61C2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Düz Ok Bağlayıcısı"/>
          <p:cNvCxnSpPr/>
          <p:nvPr/>
        </p:nvCxnSpPr>
        <p:spPr>
          <a:xfrm flipV="1">
            <a:off x="3048000" y="2895600"/>
            <a:ext cx="0" cy="6858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57 Metin kutusu"/>
          <p:cNvSpPr txBox="1"/>
          <p:nvPr/>
        </p:nvSpPr>
        <p:spPr>
          <a:xfrm>
            <a:off x="7467600" y="1981200"/>
            <a:ext cx="1447800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Indirect jumps/calls are not that frequent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58 Metin kutusu"/>
          <p:cNvSpPr txBox="1"/>
          <p:nvPr/>
        </p:nvSpPr>
        <p:spPr>
          <a:xfrm>
            <a:off x="457200" y="1905000"/>
            <a:ext cx="1447800" cy="92333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Added dispatcher gadgets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24 Oval"/>
          <p:cNvSpPr/>
          <p:nvPr/>
        </p:nvSpPr>
        <p:spPr>
          <a:xfrm>
            <a:off x="2819400" y="5257800"/>
            <a:ext cx="2514600" cy="1066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56647E-6 L 0.075 4.56647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69942E-6 L 3.33333E-6 -0.11098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5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64162E-6 L -3.33333E-6 -0.1054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1" animBg="1"/>
      <p:bldP spid="38" grpId="1" animBg="1"/>
      <p:bldP spid="58" grpId="0" animBg="1"/>
      <p:bldP spid="59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of Long Gadgets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Side effects</a:t>
            </a:r>
          </a:p>
          <a:p>
            <a:pPr lvl="1"/>
            <a:r>
              <a:rPr lang="en-US" dirty="0" smtClean="0"/>
              <a:t>Overwrite registers/memory locations</a:t>
            </a:r>
          </a:p>
          <a:p>
            <a:pPr lvl="1"/>
            <a:r>
              <a:rPr lang="en-US" dirty="0" smtClean="0"/>
              <a:t>May </a:t>
            </a:r>
            <a:r>
              <a:rPr lang="en-US" dirty="0"/>
              <a:t>cause </a:t>
            </a:r>
            <a:r>
              <a:rPr lang="en-US" dirty="0" smtClean="0"/>
              <a:t>exceptions</a:t>
            </a:r>
          </a:p>
          <a:p>
            <a:pPr lvl="2"/>
            <a:r>
              <a:rPr lang="en-US" dirty="0" err="1" smtClean="0">
                <a:latin typeface="Consolas" pitchFamily="49" charset="0"/>
                <a:cs typeface="Consolas" pitchFamily="49" charset="0"/>
              </a:rPr>
              <a:t>adc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[ebx-0x74EBDBAC],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cl</a:t>
            </a:r>
          </a:p>
          <a:p>
            <a:pPr lvl="1"/>
            <a:r>
              <a:rPr lang="en-US" dirty="0" smtClean="0"/>
              <a:t>Limited number of registers</a:t>
            </a:r>
          </a:p>
          <a:p>
            <a:pPr lvl="2"/>
            <a:r>
              <a:rPr lang="en-US" dirty="0" smtClean="0"/>
              <a:t>One for the dispatcher</a:t>
            </a:r>
          </a:p>
          <a:p>
            <a:pPr lvl="2"/>
            <a:r>
              <a:rPr lang="en-US" dirty="0" smtClean="0"/>
              <a:t>One for jumping back to the dispatcher</a:t>
            </a:r>
          </a:p>
          <a:p>
            <a:pPr lvl="2"/>
            <a:r>
              <a:rPr lang="en-US" dirty="0" smtClean="0"/>
              <a:t>Only 6 left (in x86)</a:t>
            </a:r>
          </a:p>
        </p:txBody>
      </p:sp>
    </p:spTree>
    <p:extLst>
      <p:ext uri="{BB962C8B-B14F-4D97-AF65-F5344CB8AC3E}">
        <p14:creationId xmlns="" xmlns:p14="http://schemas.microsoft.com/office/powerpoint/2010/main" val="1385150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Gadget Length and State Changes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10460042"/>
              </p:ext>
            </p:extLst>
          </p:nvPr>
        </p:nvGraphicFramePr>
        <p:xfrm>
          <a:off x="457200" y="1371600"/>
          <a:ext cx="8229600" cy="4754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6 Oval"/>
          <p:cNvSpPr/>
          <p:nvPr/>
        </p:nvSpPr>
        <p:spPr>
          <a:xfrm>
            <a:off x="4343400" y="4495800"/>
            <a:ext cx="1828800" cy="1295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3292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 uiExpand="1">
        <p:bldSub>
          <a:bldChart bld="series" animBg="0"/>
        </p:bldSub>
      </p:bldGraphic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Defeating DROP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the attack pattern less predictable</a:t>
            </a:r>
            <a:endParaRPr lang="en-US" dirty="0" smtClean="0"/>
          </a:p>
          <a:p>
            <a:pPr lvl="1"/>
            <a:r>
              <a:rPr lang="en-US" dirty="0" smtClean="0"/>
              <a:t>Perform some unnecessary computation</a:t>
            </a:r>
          </a:p>
          <a:p>
            <a:pPr lvl="1"/>
            <a:r>
              <a:rPr lang="en-US" dirty="0" smtClean="0"/>
              <a:t>Without harming attack state</a:t>
            </a:r>
          </a:p>
          <a:p>
            <a:r>
              <a:rPr lang="en-US" dirty="0" smtClean="0"/>
              <a:t>Call a function</a:t>
            </a:r>
          </a:p>
          <a:p>
            <a:pPr lvl="1"/>
            <a:r>
              <a:rPr lang="en-US" dirty="0" smtClean="0"/>
              <a:t>Execute many instructions</a:t>
            </a:r>
          </a:p>
          <a:p>
            <a:pPr lvl="1"/>
            <a:r>
              <a:rPr lang="en-US" dirty="0" smtClean="0"/>
              <a:t>Return to the same point in the attack</a:t>
            </a:r>
          </a:p>
          <a:p>
            <a:pPr lvl="1"/>
            <a:r>
              <a:rPr lang="en-US" dirty="0" smtClean="0"/>
              <a:t>Caller saved registers stay intact</a:t>
            </a:r>
          </a:p>
          <a:p>
            <a:pPr lvl="2"/>
            <a:r>
              <a:rPr lang="en-US" dirty="0" err="1" smtClean="0">
                <a:latin typeface="Consolas" pitchFamily="49" charset="0"/>
                <a:cs typeface="Consolas" pitchFamily="49" charset="0"/>
              </a:rPr>
              <a:t>ebx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esi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edi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esp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ebp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601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Delay Gadgets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666014" y="3901440"/>
            <a:ext cx="2868386" cy="1752600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call </a:t>
            </a:r>
            <a:r>
              <a:rPr lang="en-US" sz="1800" dirty="0">
                <a:latin typeface="Consolas" pitchFamily="49" charset="0"/>
                <a:cs typeface="Consolas" pitchFamily="49" charset="0"/>
              </a:rPr>
              <a:t>[ecx-0x56000a00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]</a:t>
            </a:r>
            <a:endParaRPr lang="en-US" sz="18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add </a:t>
            </a:r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bl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bh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inc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ebx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add dh, </a:t>
            </a:r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bh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sz="1800" dirty="0" err="1">
                <a:latin typeface="Consolas" pitchFamily="49" charset="0"/>
                <a:cs typeface="Consolas" pitchFamily="49" charset="0"/>
              </a:rPr>
              <a:t>jmp</a:t>
            </a:r>
            <a:r>
              <a:rPr lang="en-US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edi</a:t>
            </a:r>
            <a:endParaRPr lang="en-US" sz="18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57200" y="1981200"/>
            <a:ext cx="1981200" cy="95410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Dispatcher</a:t>
            </a:r>
          </a:p>
          <a:p>
            <a:pPr algn="ctr"/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Gadget</a:t>
            </a:r>
            <a:endParaRPr lang="en-US" sz="28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282591" y="1981200"/>
            <a:ext cx="1921321" cy="95410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Functional</a:t>
            </a:r>
          </a:p>
          <a:p>
            <a:pPr algn="ctr"/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Gadget</a:t>
            </a:r>
            <a:endParaRPr lang="en-US" sz="28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53219" y="1981200"/>
            <a:ext cx="1396093" cy="95410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Delay</a:t>
            </a:r>
          </a:p>
          <a:p>
            <a:pPr algn="ctr"/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Gadget</a:t>
            </a:r>
            <a:endParaRPr lang="en-US" sz="28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2667000" y="2242810"/>
            <a:ext cx="408214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459186" y="2242810"/>
            <a:ext cx="408214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reeform 28"/>
          <p:cNvSpPr/>
          <p:nvPr/>
        </p:nvSpPr>
        <p:spPr>
          <a:xfrm rot="5400000" flipH="1">
            <a:off x="3828909" y="743092"/>
            <a:ext cx="483393" cy="5093210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6A4D"/>
              </a:solidFill>
            </a:endParaRPr>
          </a:p>
        </p:txBody>
      </p:sp>
      <p:sp>
        <p:nvSpPr>
          <p:cNvPr id="28" name="Content Placeholder 1"/>
          <p:cNvSpPr txBox="1">
            <a:spLocks/>
          </p:cNvSpPr>
          <p:nvPr/>
        </p:nvSpPr>
        <p:spPr>
          <a:xfrm>
            <a:off x="3283131" y="3901440"/>
            <a:ext cx="1920240" cy="822960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add [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ebx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],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edx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jmp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esi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  <p:sp>
        <p:nvSpPr>
          <p:cNvPr id="30" name="Content Placeholder 1"/>
          <p:cNvSpPr txBox="1">
            <a:spLocks/>
          </p:cNvSpPr>
          <p:nvPr/>
        </p:nvSpPr>
        <p:spPr>
          <a:xfrm>
            <a:off x="876300" y="3901440"/>
            <a:ext cx="1143000" cy="822960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pop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eax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jmp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eax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  <p:sp>
        <p:nvSpPr>
          <p:cNvPr id="40" name="39 Yay"/>
          <p:cNvSpPr/>
          <p:nvPr/>
        </p:nvSpPr>
        <p:spPr>
          <a:xfrm flipH="1" flipV="1">
            <a:off x="6400800" y="1143000"/>
            <a:ext cx="609600" cy="838200"/>
          </a:xfrm>
          <a:prstGeom prst="arc">
            <a:avLst>
              <a:gd name="adj1" fmla="val 17676744"/>
              <a:gd name="adj2" fmla="val 14667368"/>
            </a:avLst>
          </a:prstGeom>
          <a:ln w="25400">
            <a:solidFill>
              <a:srgbClr val="006A4D"/>
            </a:solidFill>
            <a:headEnd type="triangle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Content Placeholder 1"/>
          <p:cNvSpPr txBox="1">
            <a:spLocks/>
          </p:cNvSpPr>
          <p:nvPr/>
        </p:nvSpPr>
        <p:spPr>
          <a:xfrm>
            <a:off x="7162800" y="1295400"/>
            <a:ext cx="1524000" cy="533400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err="1" smtClean="0">
                <a:solidFill>
                  <a:srgbClr val="006A4D"/>
                </a:solidFill>
                <a:latin typeface="Consolas" pitchFamily="49" charset="0"/>
                <a:cs typeface="Consolas" pitchFamily="49" charset="0"/>
              </a:rPr>
              <a:t>atoi</a:t>
            </a:r>
            <a:r>
              <a:rPr lang="en-US" sz="2800" dirty="0" smtClean="0">
                <a:solidFill>
                  <a:srgbClr val="006A4D"/>
                </a:solidFill>
                <a:latin typeface="Consolas" pitchFamily="49" charset="0"/>
                <a:cs typeface="Consolas" pitchFamily="49" charset="0"/>
              </a:rPr>
              <a:t>()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6A4D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9392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1" grpId="0"/>
      <p:bldP spid="29" grpId="0" animBg="1"/>
      <p:bldP spid="28" grpId="0" animBg="1"/>
      <p:bldP spid="30" grpId="0" animBg="1"/>
      <p:bldP spid="4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DROP Limitations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Implemented in software</a:t>
            </a:r>
          </a:p>
          <a:p>
            <a:pPr lvl="1"/>
            <a:r>
              <a:rPr lang="en-US" dirty="0" smtClean="0"/>
              <a:t>5x slowdown</a:t>
            </a:r>
            <a:endParaRPr lang="en-US" dirty="0" smtClean="0"/>
          </a:p>
          <a:p>
            <a:r>
              <a:rPr lang="en-US" dirty="0" smtClean="0"/>
              <a:t>Tight margin for detecting </a:t>
            </a:r>
            <a:r>
              <a:rPr lang="en-US" dirty="0" smtClean="0"/>
              <a:t>ROP</a:t>
            </a:r>
          </a:p>
          <a:p>
            <a:pPr lvl="1"/>
            <a:r>
              <a:rPr lang="en-US" dirty="0" smtClean="0"/>
              <a:t>False positives/negatives</a:t>
            </a:r>
            <a:endParaRPr lang="en-US" dirty="0" smtClean="0"/>
          </a:p>
          <a:p>
            <a:r>
              <a:rPr lang="en-US" dirty="0" smtClean="0"/>
              <a:t>Easily defeated by </a:t>
            </a:r>
            <a:r>
              <a:rPr lang="en-US" dirty="0" smtClean="0"/>
              <a:t>using delay gadgets</a:t>
            </a:r>
            <a:endParaRPr lang="en-US" dirty="0" smtClean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HPCA 2013</a:t>
            </a:r>
            <a:endParaRPr lang="en-US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Proposal: SCRAP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S</a:t>
            </a:r>
            <a:r>
              <a:rPr lang="en-US" dirty="0" smtClean="0"/>
              <a:t>ignature-Based </a:t>
            </a:r>
            <a:r>
              <a:rPr lang="en-US" u="sng" dirty="0" smtClean="0"/>
              <a:t>CRA</a:t>
            </a:r>
            <a:r>
              <a:rPr lang="en-US" dirty="0" smtClean="0"/>
              <a:t> </a:t>
            </a:r>
            <a:r>
              <a:rPr lang="en-US" u="sng" dirty="0" smtClean="0"/>
              <a:t>P</a:t>
            </a:r>
            <a:r>
              <a:rPr lang="en-US" dirty="0" smtClean="0"/>
              <a:t>rotection</a:t>
            </a:r>
          </a:p>
          <a:p>
            <a:endParaRPr lang="en-US" u="sng" dirty="0" smtClean="0"/>
          </a:p>
          <a:p>
            <a:r>
              <a:rPr lang="en-US" dirty="0" smtClean="0"/>
              <a:t>Detects CRAs with delay gadgets</a:t>
            </a:r>
          </a:p>
          <a:p>
            <a:r>
              <a:rPr lang="en-US" dirty="0" smtClean="0"/>
              <a:t>No false positives for regular </a:t>
            </a:r>
            <a:r>
              <a:rPr lang="en-US" dirty="0" smtClean="0"/>
              <a:t>workloads</a:t>
            </a:r>
            <a:endParaRPr lang="en-US" u="sng" dirty="0" smtClean="0"/>
          </a:p>
          <a:p>
            <a:r>
              <a:rPr lang="en-US" dirty="0" smtClean="0"/>
              <a:t>Implemented </a:t>
            </a:r>
            <a:r>
              <a:rPr lang="en-US" dirty="0" smtClean="0"/>
              <a:t>in </a:t>
            </a:r>
            <a:r>
              <a:rPr lang="en-US" dirty="0" smtClean="0"/>
              <a:t>hardware</a:t>
            </a:r>
          </a:p>
          <a:p>
            <a:pPr lvl="1"/>
            <a:r>
              <a:rPr lang="en-US" dirty="0" smtClean="0"/>
              <a:t>Low overhead</a:t>
            </a:r>
          </a:p>
          <a:p>
            <a:pPr lvl="1"/>
            <a:r>
              <a:rPr lang="en-US" dirty="0" smtClean="0"/>
              <a:t>Protects legacy binaries</a:t>
            </a:r>
            <a:endParaRPr lang="en-US" dirty="0" smtClean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HPCA 2013</a:t>
            </a:r>
            <a:endParaRPr lang="en-US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Vulnerability Classification from NIST-NVD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6107668"/>
            <a:ext cx="42450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*01/2010 – 12/2012 CVE Records (Severity 7 – 10)</a:t>
            </a:r>
            <a:endParaRPr lang="tr-T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cs typeface="Arial" pitchFamily="34" charset="0"/>
              </a:rPr>
              <a:t>HPCA 2013</a:t>
            </a:r>
            <a:endParaRPr lang="en-US" dirty="0"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423869386"/>
              </p:ext>
            </p:extLst>
          </p:nvPr>
        </p:nvGraphicFramePr>
        <p:xfrm>
          <a:off x="457200" y="1371600"/>
          <a:ext cx="8229600" cy="4754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31707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</a:rPr>
              <a:t>Attack Signatures</a:t>
            </a:r>
            <a:endParaRPr lang="en-US" b="1" dirty="0">
              <a:latin typeface="Arial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p14="http://schemas.microsoft.com/office/powerpoint/2010/main" val="2910926237"/>
              </p:ext>
            </p:extLst>
          </p:nvPr>
        </p:nvGraphicFramePr>
        <p:xfrm>
          <a:off x="457200" y="1600200"/>
          <a:ext cx="4038600" cy="222504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468582"/>
                <a:gridCol w="25700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Symbol</a:t>
                      </a:r>
                      <a:endParaRPr lang="en-US" dirty="0"/>
                    </a:p>
                  </a:txBody>
                  <a:tcPr marL="205398" marR="205398">
                    <a:solidFill>
                      <a:srgbClr val="006A4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Instruction</a:t>
                      </a:r>
                      <a:endParaRPr lang="en-US" dirty="0"/>
                    </a:p>
                  </a:txBody>
                  <a:tcPr marL="205398" marR="205398">
                    <a:solidFill>
                      <a:srgbClr val="006A4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 marL="205398" marR="205398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Indirect Jump</a:t>
                      </a:r>
                      <a:endParaRPr lang="en-US" dirty="0"/>
                    </a:p>
                  </a:txBody>
                  <a:tcPr marL="205398" marR="20539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marL="205398" marR="205398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Indirect Call</a:t>
                      </a:r>
                      <a:endParaRPr lang="en-US" dirty="0"/>
                    </a:p>
                  </a:txBody>
                  <a:tcPr marL="205398" marR="20539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 marL="205398" marR="205398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Call</a:t>
                      </a:r>
                      <a:endParaRPr lang="en-US" dirty="0"/>
                    </a:p>
                  </a:txBody>
                  <a:tcPr marL="205398" marR="20539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 marL="205398" marR="205398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Return</a:t>
                      </a:r>
                      <a:endParaRPr lang="en-US" dirty="0"/>
                    </a:p>
                  </a:txBody>
                  <a:tcPr marL="205398" marR="20539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marL="205398" marR="205398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 Other</a:t>
                      </a:r>
                      <a:endParaRPr lang="en-US" dirty="0"/>
                    </a:p>
                  </a:txBody>
                  <a:tcPr marL="205398" marR="205398"/>
                </a:tc>
              </a:tr>
            </a:tbl>
          </a:graphicData>
        </a:graphic>
      </p:graphicFrame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latin typeface="Arial" pitchFamily="34" charset="0"/>
              </a:rPr>
              <a:t>DROP-like Signature Definition: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9" name="Right Brace 18"/>
          <p:cNvSpPr/>
          <p:nvPr/>
        </p:nvSpPr>
        <p:spPr>
          <a:xfrm rot="5400000">
            <a:off x="6652260" y="3253740"/>
            <a:ext cx="228600" cy="731520"/>
          </a:xfrm>
          <a:prstGeom prst="rightBrace">
            <a:avLst>
              <a:gd name="adj1" fmla="val 61904"/>
              <a:gd name="adj2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682781" y="3799114"/>
            <a:ext cx="2198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Up to N instructions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ight Brace 20"/>
          <p:cNvSpPr/>
          <p:nvPr/>
        </p:nvSpPr>
        <p:spPr>
          <a:xfrm rot="5400000">
            <a:off x="7322820" y="3230574"/>
            <a:ext cx="228600" cy="2651760"/>
          </a:xfrm>
          <a:prstGeom prst="rightBrace">
            <a:avLst>
              <a:gd name="adj1" fmla="val 61904"/>
              <a:gd name="adj2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354761" y="4800600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 or more gadgets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0" y="2962275"/>
            <a:ext cx="3981450" cy="54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914013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  <p:bldP spid="21" grpId="0" animBg="1"/>
      <p:bldP spid="2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</a:rPr>
              <a:t>SCRAP Attack Signatures</a:t>
            </a:r>
            <a:endParaRPr lang="en-US" b="1" dirty="0">
              <a:latin typeface="Arial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p14="http://schemas.microsoft.com/office/powerpoint/2010/main" val="2681496206"/>
              </p:ext>
            </p:extLst>
          </p:nvPr>
        </p:nvGraphicFramePr>
        <p:xfrm>
          <a:off x="457200" y="1600200"/>
          <a:ext cx="4038600" cy="222504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468582"/>
                <a:gridCol w="25700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Symbol</a:t>
                      </a:r>
                      <a:endParaRPr lang="en-US" dirty="0"/>
                    </a:p>
                  </a:txBody>
                  <a:tcPr marL="205398" marR="205398">
                    <a:solidFill>
                      <a:srgbClr val="006A4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Instruction</a:t>
                      </a:r>
                      <a:endParaRPr lang="en-US" dirty="0"/>
                    </a:p>
                  </a:txBody>
                  <a:tcPr marL="205398" marR="205398">
                    <a:solidFill>
                      <a:srgbClr val="006A4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 marL="205398" marR="205398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Indirect Jump</a:t>
                      </a:r>
                      <a:endParaRPr lang="en-US" dirty="0"/>
                    </a:p>
                  </a:txBody>
                  <a:tcPr marL="205398" marR="20539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marL="205398" marR="205398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Indirect Call</a:t>
                      </a:r>
                      <a:endParaRPr lang="en-US" dirty="0"/>
                    </a:p>
                  </a:txBody>
                  <a:tcPr marL="205398" marR="20539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 marL="205398" marR="205398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Call</a:t>
                      </a:r>
                      <a:endParaRPr lang="en-US" dirty="0"/>
                    </a:p>
                  </a:txBody>
                  <a:tcPr marL="205398" marR="20539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 marL="205398" marR="205398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Return</a:t>
                      </a:r>
                      <a:endParaRPr lang="en-US" dirty="0"/>
                    </a:p>
                  </a:txBody>
                  <a:tcPr marL="205398" marR="20539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marL="205398" marR="205398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 Other</a:t>
                      </a:r>
                      <a:endParaRPr lang="en-US" dirty="0"/>
                    </a:p>
                  </a:txBody>
                  <a:tcPr marL="205398" marR="205398"/>
                </a:tc>
              </a:tr>
            </a:tbl>
          </a:graphicData>
        </a:graphic>
      </p:graphicFrame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>
                <a:latin typeface="Arial" pitchFamily="34" charset="0"/>
              </a:rPr>
              <a:t>Signatures with delay gadgets (N=5, S=3):</a:t>
            </a:r>
            <a:endParaRPr lang="en-US">
              <a:latin typeface="Arial" pitchFamily="34" charset="0"/>
            </a:endParaRPr>
          </a:p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4876800" y="2667000"/>
            <a:ext cx="3981450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16 Dirsek Bağlayıcısı"/>
          <p:cNvCxnSpPr/>
          <p:nvPr/>
        </p:nvCxnSpPr>
        <p:spPr>
          <a:xfrm rot="10800000" flipV="1">
            <a:off x="4267201" y="2807208"/>
            <a:ext cx="822960" cy="137160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Metin kutusu"/>
          <p:cNvSpPr txBox="1"/>
          <p:nvPr/>
        </p:nvSpPr>
        <p:spPr>
          <a:xfrm>
            <a:off x="569976" y="3986784"/>
            <a:ext cx="3648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mtClean="0">
                <a:latin typeface="Arial" pitchFamily="34" charset="0"/>
                <a:cs typeface="Arial" pitchFamily="34" charset="0"/>
              </a:rPr>
              <a:t>Attack has 3 parts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23 Dirsek Bağlayıcısı"/>
          <p:cNvCxnSpPr/>
          <p:nvPr/>
        </p:nvCxnSpPr>
        <p:spPr>
          <a:xfrm rot="10800000" flipV="1">
            <a:off x="4282440" y="3048000"/>
            <a:ext cx="822960" cy="137160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Metin kutusu"/>
          <p:cNvSpPr txBox="1"/>
          <p:nvPr/>
        </p:nvSpPr>
        <p:spPr>
          <a:xfrm>
            <a:off x="304800" y="4227576"/>
            <a:ext cx="3928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mtClean="0">
                <a:latin typeface="Arial" pitchFamily="34" charset="0"/>
                <a:cs typeface="Arial" pitchFamily="34" charset="0"/>
              </a:rPr>
              <a:t>Each part has a Gadget and Delays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25 Dirsek Bağlayıcısı"/>
          <p:cNvCxnSpPr/>
          <p:nvPr/>
        </p:nvCxnSpPr>
        <p:spPr>
          <a:xfrm rot="10800000" flipV="1">
            <a:off x="4282440" y="3251692"/>
            <a:ext cx="822960" cy="137160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Metin kutusu"/>
          <p:cNvSpPr txBox="1"/>
          <p:nvPr/>
        </p:nvSpPr>
        <p:spPr>
          <a:xfrm>
            <a:off x="304800" y="4431268"/>
            <a:ext cx="3928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mtClean="0">
                <a:latin typeface="Arial" pitchFamily="34" charset="0"/>
                <a:cs typeface="Arial" pitchFamily="34" charset="0"/>
              </a:rPr>
              <a:t>A Gadget has up to 5 instructions</a:t>
            </a:r>
            <a:endParaRPr lang="en-US" i="1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9" name="28 Dirsek Bağlayıcısı"/>
          <p:cNvCxnSpPr/>
          <p:nvPr/>
        </p:nvCxnSpPr>
        <p:spPr>
          <a:xfrm rot="10800000" flipV="1">
            <a:off x="4282440" y="4486132"/>
            <a:ext cx="822960" cy="36576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Metin kutusu"/>
          <p:cNvSpPr txBox="1"/>
          <p:nvPr/>
        </p:nvSpPr>
        <p:spPr>
          <a:xfrm>
            <a:off x="304800" y="4659868"/>
            <a:ext cx="3928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mtClean="0">
                <a:latin typeface="Arial" pitchFamily="34" charset="0"/>
                <a:cs typeface="Arial" pitchFamily="34" charset="0"/>
              </a:rPr>
              <a:t>Delay is a function call</a:t>
            </a:r>
            <a:endParaRPr lang="en-US" i="1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30 Dirsek Bağlayıcısı"/>
          <p:cNvCxnSpPr/>
          <p:nvPr/>
        </p:nvCxnSpPr>
        <p:spPr>
          <a:xfrm rot="10800000">
            <a:off x="4282440" y="5196840"/>
            <a:ext cx="822960" cy="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1 Metin kutusu"/>
          <p:cNvSpPr txBox="1"/>
          <p:nvPr/>
        </p:nvSpPr>
        <p:spPr>
          <a:xfrm>
            <a:off x="304800" y="4898136"/>
            <a:ext cx="3928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mtClean="0">
                <a:latin typeface="Arial" pitchFamily="34" charset="0"/>
                <a:cs typeface="Arial" pitchFamily="34" charset="0"/>
              </a:rPr>
              <a:t>A  function call can be a Delay as long as it is not an Attack itself</a:t>
            </a:r>
            <a:endParaRPr lang="en-US" i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0540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  <p:bldP spid="25" grpId="0"/>
      <p:bldP spid="25" grpId="1"/>
      <p:bldP spid="27" grpId="0"/>
      <p:bldP spid="27" grpId="1"/>
      <p:bldP spid="30" grpId="0"/>
      <p:bldP spid="30" grpId="1"/>
      <p:bldP spid="3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Signatures</a:t>
            </a:r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22</a:t>
            </a:fld>
            <a:endParaRPr lang="en-US" dirty="0"/>
          </a:p>
        </p:txBody>
      </p:sp>
      <p:graphicFrame>
        <p:nvGraphicFramePr>
          <p:cNvPr id="12" name="11 Tablo"/>
          <p:cNvGraphicFramePr>
            <a:graphicFrameLocks noGrp="1"/>
          </p:cNvGraphicFramePr>
          <p:nvPr/>
        </p:nvGraphicFramePr>
        <p:xfrm>
          <a:off x="381000" y="1397000"/>
          <a:ext cx="8229600" cy="990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8400"/>
                <a:gridCol w="3048000"/>
                <a:gridCol w="2743200"/>
              </a:tblGrid>
              <a:tr h="99060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Signature</a:t>
                      </a:r>
                      <a:endParaRPr lang="en-US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Detected by DROP-like?</a:t>
                      </a:r>
                      <a:endParaRPr lang="en-US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Detected by SCRAP?</a:t>
                      </a:r>
                      <a:endParaRPr lang="en-US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12 Dikdörtgen"/>
          <p:cNvSpPr/>
          <p:nvPr/>
        </p:nvSpPr>
        <p:spPr>
          <a:xfrm>
            <a:off x="304800" y="2743200"/>
            <a:ext cx="23663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aaawaawaaw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Dikdörtgen"/>
          <p:cNvSpPr/>
          <p:nvPr/>
        </p:nvSpPr>
        <p:spPr>
          <a:xfrm>
            <a:off x="304800" y="3591580"/>
            <a:ext cx="22862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awaaxaaaaw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Dikdörtgen"/>
          <p:cNvSpPr/>
          <p:nvPr/>
        </p:nvSpPr>
        <p:spPr>
          <a:xfrm>
            <a:off x="304800" y="4429780"/>
            <a:ext cx="3246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awa</a:t>
            </a:r>
            <a:r>
              <a:rPr lang="en-US" sz="28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xaaaaaaz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axaw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Dikdörtgen"/>
          <p:cNvSpPr/>
          <p:nvPr/>
        </p:nvSpPr>
        <p:spPr>
          <a:xfrm>
            <a:off x="304800" y="5267980"/>
            <a:ext cx="40062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awa</a:t>
            </a:r>
            <a:r>
              <a:rPr lang="en-US" sz="28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xaayaazaaaaz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axaw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" name="18 Tablo"/>
          <p:cNvGraphicFramePr>
            <a:graphicFrameLocks noGrp="1"/>
          </p:cNvGraphicFramePr>
          <p:nvPr/>
        </p:nvGraphicFramePr>
        <p:xfrm>
          <a:off x="2971800" y="2514600"/>
          <a:ext cx="5791200" cy="990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2743200"/>
              </a:tblGrid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61C250"/>
                          </a:solidFill>
                          <a:latin typeface="Arial" pitchFamily="34" charset="0"/>
                          <a:cs typeface="Arial" pitchFamily="34" charset="0"/>
                        </a:rPr>
                        <a:t>✔</a:t>
                      </a:r>
                      <a:endParaRPr lang="en-US" sz="2000" dirty="0">
                        <a:solidFill>
                          <a:srgbClr val="61C2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61C250"/>
                          </a:solidFill>
                          <a:latin typeface="Arial" pitchFamily="34" charset="0"/>
                          <a:cs typeface="Arial" pitchFamily="34" charset="0"/>
                        </a:rPr>
                        <a:t>✔</a:t>
                      </a:r>
                      <a:endParaRPr lang="en-US" sz="2000" dirty="0">
                        <a:solidFill>
                          <a:srgbClr val="61C2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0" name="19 Tablo"/>
          <p:cNvGraphicFramePr>
            <a:graphicFrameLocks noGrp="1"/>
          </p:cNvGraphicFramePr>
          <p:nvPr/>
        </p:nvGraphicFramePr>
        <p:xfrm>
          <a:off x="2971800" y="4191000"/>
          <a:ext cx="5791200" cy="990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2743200"/>
              </a:tblGrid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✘</a:t>
                      </a:r>
                      <a:endParaRPr lang="en-US" sz="2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61C250"/>
                          </a:solidFill>
                          <a:latin typeface="Arial" pitchFamily="34" charset="0"/>
                          <a:cs typeface="Arial" pitchFamily="34" charset="0"/>
                        </a:rPr>
                        <a:t>✔</a:t>
                      </a:r>
                      <a:endParaRPr lang="en-US" sz="2000" dirty="0">
                        <a:solidFill>
                          <a:srgbClr val="61C2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1" name="20 Tablo"/>
          <p:cNvGraphicFramePr>
            <a:graphicFrameLocks noGrp="1"/>
          </p:cNvGraphicFramePr>
          <p:nvPr/>
        </p:nvGraphicFramePr>
        <p:xfrm>
          <a:off x="2971800" y="3352800"/>
          <a:ext cx="5791200" cy="990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2743200"/>
              </a:tblGrid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61C250"/>
                          </a:solidFill>
                          <a:latin typeface="Arial" pitchFamily="34" charset="0"/>
                          <a:cs typeface="Arial" pitchFamily="34" charset="0"/>
                        </a:rPr>
                        <a:t>✔</a:t>
                      </a:r>
                      <a:endParaRPr lang="en-US" sz="2000" dirty="0">
                        <a:solidFill>
                          <a:srgbClr val="61C2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61C250"/>
                          </a:solidFill>
                          <a:latin typeface="Arial" pitchFamily="34" charset="0"/>
                          <a:cs typeface="Arial" pitchFamily="34" charset="0"/>
                        </a:rPr>
                        <a:t>✔</a:t>
                      </a:r>
                      <a:endParaRPr lang="en-US" sz="2000" dirty="0">
                        <a:solidFill>
                          <a:srgbClr val="61C2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2" name="21 Tablo"/>
          <p:cNvGraphicFramePr>
            <a:graphicFrameLocks noGrp="1"/>
          </p:cNvGraphicFramePr>
          <p:nvPr/>
        </p:nvGraphicFramePr>
        <p:xfrm>
          <a:off x="2971800" y="5029200"/>
          <a:ext cx="5791200" cy="990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2743200"/>
              </a:tblGrid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✘</a:t>
                      </a:r>
                      <a:endParaRPr lang="en-US" sz="2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61C250"/>
                          </a:solidFill>
                          <a:latin typeface="Arial" pitchFamily="34" charset="0"/>
                          <a:cs typeface="Arial" pitchFamily="34" charset="0"/>
                        </a:rPr>
                        <a:t>✔</a:t>
                      </a:r>
                      <a:endParaRPr lang="en-US" sz="2000" dirty="0">
                        <a:solidFill>
                          <a:srgbClr val="61C2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7" name="16 Sol Köşeli Ayraç"/>
          <p:cNvSpPr/>
          <p:nvPr/>
        </p:nvSpPr>
        <p:spPr>
          <a:xfrm rot="16200000">
            <a:off x="548640" y="3870958"/>
            <a:ext cx="137160" cy="411480"/>
          </a:xfrm>
          <a:prstGeom prst="leftBracket">
            <a:avLst>
              <a:gd name="adj" fmla="val 0"/>
            </a:avLst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17 Sol Köşeli Ayraç"/>
          <p:cNvSpPr/>
          <p:nvPr/>
        </p:nvSpPr>
        <p:spPr>
          <a:xfrm rot="16200000">
            <a:off x="1068324" y="3838955"/>
            <a:ext cx="137160" cy="475488"/>
          </a:xfrm>
          <a:prstGeom prst="leftBracket">
            <a:avLst>
              <a:gd name="adj" fmla="val 0"/>
            </a:avLst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22 Sol Köşeli Ayraç"/>
          <p:cNvSpPr/>
          <p:nvPr/>
        </p:nvSpPr>
        <p:spPr>
          <a:xfrm rot="16200000">
            <a:off x="1868424" y="3587495"/>
            <a:ext cx="137160" cy="978408"/>
          </a:xfrm>
          <a:prstGeom prst="leftBracket">
            <a:avLst>
              <a:gd name="adj" fmla="val 0"/>
            </a:avLst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23 Sol Köşeli Ayraç"/>
          <p:cNvSpPr/>
          <p:nvPr/>
        </p:nvSpPr>
        <p:spPr>
          <a:xfrm rot="16200000">
            <a:off x="746760" y="2834640"/>
            <a:ext cx="137160" cy="777240"/>
          </a:xfrm>
          <a:prstGeom prst="leftBracket">
            <a:avLst>
              <a:gd name="adj" fmla="val 0"/>
            </a:avLst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24 Sol Köşeli Ayraç"/>
          <p:cNvSpPr/>
          <p:nvPr/>
        </p:nvSpPr>
        <p:spPr>
          <a:xfrm rot="16200000">
            <a:off x="1508760" y="2926081"/>
            <a:ext cx="137160" cy="594360"/>
          </a:xfrm>
          <a:prstGeom prst="leftBracket">
            <a:avLst>
              <a:gd name="adj" fmla="val 0"/>
            </a:avLst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25 Sol Köşeli Ayraç"/>
          <p:cNvSpPr/>
          <p:nvPr/>
        </p:nvSpPr>
        <p:spPr>
          <a:xfrm rot="16200000">
            <a:off x="2164080" y="2926081"/>
            <a:ext cx="137160" cy="594360"/>
          </a:xfrm>
          <a:prstGeom prst="leftBracket">
            <a:avLst>
              <a:gd name="adj" fmla="val 0"/>
            </a:avLst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26 Sol Köşeli Ayraç"/>
          <p:cNvSpPr/>
          <p:nvPr/>
        </p:nvSpPr>
        <p:spPr>
          <a:xfrm rot="16200000">
            <a:off x="548640" y="4709160"/>
            <a:ext cx="137160" cy="411480"/>
          </a:xfrm>
          <a:prstGeom prst="leftBracket">
            <a:avLst>
              <a:gd name="adj" fmla="val 0"/>
            </a:avLst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27 Sol Köşeli Ayraç"/>
          <p:cNvSpPr/>
          <p:nvPr/>
        </p:nvSpPr>
        <p:spPr>
          <a:xfrm rot="16200000">
            <a:off x="2682240" y="4754880"/>
            <a:ext cx="137160" cy="320040"/>
          </a:xfrm>
          <a:prstGeom prst="leftBracket">
            <a:avLst>
              <a:gd name="adj" fmla="val 0"/>
            </a:avLst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28 Sol Köşeli Ayraç"/>
          <p:cNvSpPr/>
          <p:nvPr/>
        </p:nvSpPr>
        <p:spPr>
          <a:xfrm rot="16200000">
            <a:off x="3124200" y="4709160"/>
            <a:ext cx="137160" cy="411480"/>
          </a:xfrm>
          <a:prstGeom prst="leftBracket">
            <a:avLst>
              <a:gd name="adj" fmla="val 0"/>
            </a:avLst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29 Sol Köşeli Ayraç"/>
          <p:cNvSpPr/>
          <p:nvPr/>
        </p:nvSpPr>
        <p:spPr>
          <a:xfrm rot="16200000">
            <a:off x="563880" y="5562600"/>
            <a:ext cx="137160" cy="411480"/>
          </a:xfrm>
          <a:prstGeom prst="leftBracket">
            <a:avLst>
              <a:gd name="adj" fmla="val 0"/>
            </a:avLst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30 Sol Köşeli Ayraç"/>
          <p:cNvSpPr/>
          <p:nvPr/>
        </p:nvSpPr>
        <p:spPr>
          <a:xfrm rot="16200000">
            <a:off x="3476244" y="5622037"/>
            <a:ext cx="137160" cy="292608"/>
          </a:xfrm>
          <a:prstGeom prst="leftBracket">
            <a:avLst>
              <a:gd name="adj" fmla="val 0"/>
            </a:avLst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31 Sol Köşeli Ayraç"/>
          <p:cNvSpPr/>
          <p:nvPr/>
        </p:nvSpPr>
        <p:spPr>
          <a:xfrm rot="16200000">
            <a:off x="3901440" y="5562601"/>
            <a:ext cx="137160" cy="411480"/>
          </a:xfrm>
          <a:prstGeom prst="leftBracket">
            <a:avLst>
              <a:gd name="adj" fmla="val 0"/>
            </a:avLst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32 Sol Köşeli Ayraç"/>
          <p:cNvSpPr/>
          <p:nvPr/>
        </p:nvSpPr>
        <p:spPr>
          <a:xfrm rot="16200000">
            <a:off x="1744980" y="4183380"/>
            <a:ext cx="137160" cy="1463040"/>
          </a:xfrm>
          <a:prstGeom prst="leftBracket">
            <a:avLst>
              <a:gd name="adj" fmla="val 0"/>
            </a:avLst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33 Sol Köşeli Ayraç"/>
          <p:cNvSpPr/>
          <p:nvPr/>
        </p:nvSpPr>
        <p:spPr>
          <a:xfrm rot="16200000">
            <a:off x="1927860" y="5402580"/>
            <a:ext cx="137160" cy="731520"/>
          </a:xfrm>
          <a:prstGeom prst="leftBracket">
            <a:avLst>
              <a:gd name="adj" fmla="val 0"/>
            </a:avLst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34 Sol Köşeli Ayraç"/>
          <p:cNvSpPr/>
          <p:nvPr/>
        </p:nvSpPr>
        <p:spPr>
          <a:xfrm rot="16200000">
            <a:off x="2080260" y="4671060"/>
            <a:ext cx="228600" cy="2286000"/>
          </a:xfrm>
          <a:prstGeom prst="leftBracket">
            <a:avLst>
              <a:gd name="adj" fmla="val 0"/>
            </a:avLst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 animBg="1"/>
      <p:bldP spid="18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Pushdown Automata</a:t>
            </a:r>
            <a:endParaRPr lang="en-US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532" y="1371600"/>
            <a:ext cx="8012935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Implementation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Augment the stack of PDA with Secure Call Stack</a:t>
            </a:r>
          </a:p>
          <a:p>
            <a:pPr lvl="1"/>
            <a:r>
              <a:rPr lang="en-US" dirty="0" smtClean="0"/>
              <a:t>Save the PDA state for calls</a:t>
            </a:r>
          </a:p>
          <a:p>
            <a:pPr lvl="1"/>
            <a:r>
              <a:rPr lang="en-US" dirty="0" smtClean="0"/>
              <a:t>Restore for returns</a:t>
            </a:r>
          </a:p>
          <a:p>
            <a:pPr lvl="1"/>
            <a:r>
              <a:rPr lang="en-US" dirty="0" smtClean="0"/>
              <a:t>Modify for indirect jumps</a:t>
            </a:r>
          </a:p>
          <a:p>
            <a:r>
              <a:rPr lang="en-US" dirty="0" smtClean="0"/>
              <a:t>Commit throttling</a:t>
            </a:r>
          </a:p>
          <a:p>
            <a:pPr lvl="1"/>
            <a:r>
              <a:rPr lang="en-US" dirty="0" smtClean="0"/>
              <a:t>Only one stack operation for a commit window</a:t>
            </a:r>
          </a:p>
          <a:p>
            <a:pPr lvl="1"/>
            <a:r>
              <a:rPr lang="en-US" dirty="0" smtClean="0"/>
              <a:t>Negligible slowdown</a:t>
            </a:r>
          </a:p>
          <a:p>
            <a:pPr lvl="1"/>
            <a:r>
              <a:rPr lang="en-US" dirty="0" smtClean="0"/>
              <a:t>Simplifies the circuitry</a:t>
            </a:r>
          </a:p>
          <a:p>
            <a:pPr lvl="1"/>
            <a:endParaRPr lang="en-US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SCRAP Hardware</a:t>
            </a:r>
            <a:endParaRPr lang="en-US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HPCA 2013</a:t>
            </a:r>
            <a:endParaRPr lang="en-US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048000"/>
            <a:ext cx="4003350" cy="3383280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38069" y="3048000"/>
            <a:ext cx="4353531" cy="3383280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" y="1066800"/>
            <a:ext cx="6943725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55 Dikdörtgen"/>
          <p:cNvSpPr/>
          <p:nvPr/>
        </p:nvSpPr>
        <p:spPr>
          <a:xfrm>
            <a:off x="2590800" y="1143000"/>
            <a:ext cx="2514600" cy="128016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82000">
                <a:schemeClr val="bg1"/>
              </a:gs>
              <a:gs pos="0">
                <a:srgbClr val="C00000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56 Metin kutusu"/>
          <p:cNvSpPr txBox="1"/>
          <p:nvPr/>
        </p:nvSpPr>
        <p:spPr>
          <a:xfrm>
            <a:off x="2743200" y="1219200"/>
            <a:ext cx="655949" cy="369332"/>
          </a:xfrm>
          <a:prstGeom prst="rect">
            <a:avLst/>
          </a:prstGeom>
          <a:solidFill>
            <a:srgbClr val="FFFFFF">
              <a:alpha val="6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CRAs</a:t>
            </a:r>
            <a:endParaRPr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False Positives for SCRAP</a:t>
            </a:r>
            <a:endParaRPr lang="en-US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10" name="9 Metin kutusu"/>
          <p:cNvSpPr txBox="1"/>
          <p:nvPr/>
        </p:nvSpPr>
        <p:spPr>
          <a:xfrm>
            <a:off x="6705600" y="562987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Gadget Length</a:t>
            </a:r>
          </a:p>
        </p:txBody>
      </p:sp>
      <p:sp>
        <p:nvSpPr>
          <p:cNvPr id="15" name="14 Metin kutusu"/>
          <p:cNvSpPr txBox="1"/>
          <p:nvPr/>
        </p:nvSpPr>
        <p:spPr>
          <a:xfrm>
            <a:off x="152400" y="13070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Consecutive Gadgets</a:t>
            </a:r>
            <a:endParaRPr lang="en-US" dirty="0"/>
          </a:p>
        </p:txBody>
      </p:sp>
      <p:cxnSp>
        <p:nvCxnSpPr>
          <p:cNvPr id="8" name="7 Düz Ok Bağlayıcısı"/>
          <p:cNvCxnSpPr/>
          <p:nvPr/>
        </p:nvCxnSpPr>
        <p:spPr>
          <a:xfrm rot="16200000">
            <a:off x="483720" y="3322321"/>
            <a:ext cx="4206240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>
            <a:off x="2560320" y="5410200"/>
            <a:ext cx="4572000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Dikdörtgen"/>
          <p:cNvSpPr/>
          <p:nvPr/>
        </p:nvSpPr>
        <p:spPr>
          <a:xfrm>
            <a:off x="3505200" y="4831080"/>
            <a:ext cx="320040" cy="548640"/>
          </a:xfrm>
          <a:prstGeom prst="rect">
            <a:avLst/>
          </a:prstGeom>
          <a:solidFill>
            <a:srgbClr val="61C2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35 Dikdörtgen"/>
          <p:cNvSpPr/>
          <p:nvPr/>
        </p:nvSpPr>
        <p:spPr>
          <a:xfrm>
            <a:off x="3825240" y="4831080"/>
            <a:ext cx="320040" cy="548640"/>
          </a:xfrm>
          <a:prstGeom prst="rect">
            <a:avLst/>
          </a:prstGeom>
          <a:solidFill>
            <a:srgbClr val="61C2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36 Dikdörtgen"/>
          <p:cNvSpPr/>
          <p:nvPr/>
        </p:nvSpPr>
        <p:spPr>
          <a:xfrm>
            <a:off x="4145280" y="4831080"/>
            <a:ext cx="320040" cy="548640"/>
          </a:xfrm>
          <a:prstGeom prst="rect">
            <a:avLst/>
          </a:prstGeom>
          <a:solidFill>
            <a:srgbClr val="61C25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38 Dikdörtgen"/>
          <p:cNvSpPr/>
          <p:nvPr/>
        </p:nvSpPr>
        <p:spPr>
          <a:xfrm>
            <a:off x="4465320" y="4831080"/>
            <a:ext cx="320040" cy="548640"/>
          </a:xfrm>
          <a:prstGeom prst="rect">
            <a:avLst/>
          </a:prstGeom>
          <a:solidFill>
            <a:srgbClr val="61C250">
              <a:alpha val="6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41 Dikdörtgen"/>
          <p:cNvSpPr/>
          <p:nvPr/>
        </p:nvSpPr>
        <p:spPr>
          <a:xfrm>
            <a:off x="4785360" y="4831080"/>
            <a:ext cx="320040" cy="548640"/>
          </a:xfrm>
          <a:prstGeom prst="rect">
            <a:avLst/>
          </a:prstGeom>
          <a:solidFill>
            <a:srgbClr val="61C250">
              <a:alpha val="7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43 Dikdörtgen"/>
          <p:cNvSpPr/>
          <p:nvPr/>
        </p:nvSpPr>
        <p:spPr>
          <a:xfrm>
            <a:off x="5105400" y="4831080"/>
            <a:ext cx="320040" cy="548640"/>
          </a:xfrm>
          <a:prstGeom prst="rect">
            <a:avLst/>
          </a:prstGeom>
          <a:solidFill>
            <a:srgbClr val="61C250">
              <a:alpha val="7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46 Dikdörtgen"/>
          <p:cNvSpPr/>
          <p:nvPr/>
        </p:nvSpPr>
        <p:spPr>
          <a:xfrm>
            <a:off x="3505200" y="5455920"/>
            <a:ext cx="365760" cy="548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47 Dikdörtgen"/>
          <p:cNvSpPr/>
          <p:nvPr/>
        </p:nvSpPr>
        <p:spPr>
          <a:xfrm>
            <a:off x="3825240" y="5455920"/>
            <a:ext cx="365760" cy="548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48 Dikdörtgen"/>
          <p:cNvSpPr/>
          <p:nvPr/>
        </p:nvSpPr>
        <p:spPr>
          <a:xfrm>
            <a:off x="4145280" y="5455920"/>
            <a:ext cx="365760" cy="548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49 Dikdörtgen"/>
          <p:cNvSpPr/>
          <p:nvPr/>
        </p:nvSpPr>
        <p:spPr>
          <a:xfrm>
            <a:off x="4465320" y="5455920"/>
            <a:ext cx="365760" cy="548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" name="50 Dikdörtgen"/>
          <p:cNvSpPr/>
          <p:nvPr/>
        </p:nvSpPr>
        <p:spPr>
          <a:xfrm>
            <a:off x="4785360" y="5455920"/>
            <a:ext cx="365760" cy="548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51 Dikdörtgen"/>
          <p:cNvSpPr/>
          <p:nvPr/>
        </p:nvSpPr>
        <p:spPr>
          <a:xfrm>
            <a:off x="5105400" y="5455920"/>
            <a:ext cx="365760" cy="548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52 Dikdörtgen"/>
          <p:cNvSpPr/>
          <p:nvPr/>
        </p:nvSpPr>
        <p:spPr>
          <a:xfrm>
            <a:off x="5425440" y="4831080"/>
            <a:ext cx="320040" cy="548640"/>
          </a:xfrm>
          <a:prstGeom prst="rect">
            <a:avLst/>
          </a:prstGeom>
          <a:solidFill>
            <a:srgbClr val="61C250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53 Dikdörtgen"/>
          <p:cNvSpPr/>
          <p:nvPr/>
        </p:nvSpPr>
        <p:spPr>
          <a:xfrm>
            <a:off x="5745480" y="4831080"/>
            <a:ext cx="320040" cy="548640"/>
          </a:xfrm>
          <a:prstGeom prst="rect">
            <a:avLst/>
          </a:prstGeom>
          <a:solidFill>
            <a:srgbClr val="61C250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54 Dikdörtgen"/>
          <p:cNvSpPr/>
          <p:nvPr/>
        </p:nvSpPr>
        <p:spPr>
          <a:xfrm>
            <a:off x="6065520" y="4831080"/>
            <a:ext cx="320040" cy="548640"/>
          </a:xfrm>
          <a:prstGeom prst="rect">
            <a:avLst/>
          </a:prstGeom>
          <a:solidFill>
            <a:srgbClr val="61C2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64 Dikdörtgen"/>
          <p:cNvSpPr/>
          <p:nvPr/>
        </p:nvSpPr>
        <p:spPr>
          <a:xfrm>
            <a:off x="5425440" y="5455920"/>
            <a:ext cx="365760" cy="548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6" name="65 Dikdörtgen"/>
          <p:cNvSpPr/>
          <p:nvPr/>
        </p:nvSpPr>
        <p:spPr>
          <a:xfrm>
            <a:off x="5745480" y="5455920"/>
            <a:ext cx="365760" cy="548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7" name="66 Dikdörtgen"/>
          <p:cNvSpPr/>
          <p:nvPr/>
        </p:nvSpPr>
        <p:spPr>
          <a:xfrm>
            <a:off x="6065520" y="5455920"/>
            <a:ext cx="365760" cy="548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5" name="74 Dikdörtgen"/>
          <p:cNvSpPr/>
          <p:nvPr/>
        </p:nvSpPr>
        <p:spPr>
          <a:xfrm>
            <a:off x="4785360" y="4282440"/>
            <a:ext cx="320040" cy="548640"/>
          </a:xfrm>
          <a:prstGeom prst="rect">
            <a:avLst/>
          </a:prstGeom>
          <a:solidFill>
            <a:srgbClr val="61C2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" name="75 Dikdörtgen"/>
          <p:cNvSpPr/>
          <p:nvPr/>
        </p:nvSpPr>
        <p:spPr>
          <a:xfrm>
            <a:off x="5105400" y="4282440"/>
            <a:ext cx="320040" cy="548640"/>
          </a:xfrm>
          <a:prstGeom prst="rect">
            <a:avLst/>
          </a:prstGeom>
          <a:solidFill>
            <a:srgbClr val="61C25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76 Dikdörtgen"/>
          <p:cNvSpPr/>
          <p:nvPr/>
        </p:nvSpPr>
        <p:spPr>
          <a:xfrm>
            <a:off x="5425440" y="4282440"/>
            <a:ext cx="320040" cy="548640"/>
          </a:xfrm>
          <a:prstGeom prst="rect">
            <a:avLst/>
          </a:prstGeom>
          <a:solidFill>
            <a:srgbClr val="61C25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77 Dikdörtgen"/>
          <p:cNvSpPr/>
          <p:nvPr/>
        </p:nvSpPr>
        <p:spPr>
          <a:xfrm>
            <a:off x="5745480" y="4282440"/>
            <a:ext cx="320040" cy="548640"/>
          </a:xfrm>
          <a:prstGeom prst="rect">
            <a:avLst/>
          </a:prstGeom>
          <a:solidFill>
            <a:srgbClr val="61C250">
              <a:alpha val="7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78 Dikdörtgen"/>
          <p:cNvSpPr/>
          <p:nvPr/>
        </p:nvSpPr>
        <p:spPr>
          <a:xfrm>
            <a:off x="6065520" y="4282440"/>
            <a:ext cx="320040" cy="548640"/>
          </a:xfrm>
          <a:prstGeom prst="rect">
            <a:avLst/>
          </a:prstGeom>
          <a:solidFill>
            <a:srgbClr val="61C250">
              <a:alpha val="8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81 Dikdörtgen"/>
          <p:cNvSpPr/>
          <p:nvPr/>
        </p:nvSpPr>
        <p:spPr>
          <a:xfrm>
            <a:off x="4785360" y="3733800"/>
            <a:ext cx="320040" cy="548640"/>
          </a:xfrm>
          <a:prstGeom prst="rect">
            <a:avLst/>
          </a:prstGeom>
          <a:solidFill>
            <a:srgbClr val="61C2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82 Dikdörtgen"/>
          <p:cNvSpPr/>
          <p:nvPr/>
        </p:nvSpPr>
        <p:spPr>
          <a:xfrm>
            <a:off x="5105400" y="3733800"/>
            <a:ext cx="320040" cy="548640"/>
          </a:xfrm>
          <a:prstGeom prst="rect">
            <a:avLst/>
          </a:prstGeom>
          <a:solidFill>
            <a:srgbClr val="61C2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4" name="83 Dikdörtgen"/>
          <p:cNvSpPr/>
          <p:nvPr/>
        </p:nvSpPr>
        <p:spPr>
          <a:xfrm>
            <a:off x="5425440" y="3733800"/>
            <a:ext cx="320040" cy="548640"/>
          </a:xfrm>
          <a:prstGeom prst="rect">
            <a:avLst/>
          </a:prstGeom>
          <a:solidFill>
            <a:srgbClr val="61C2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84 Dikdörtgen"/>
          <p:cNvSpPr/>
          <p:nvPr/>
        </p:nvSpPr>
        <p:spPr>
          <a:xfrm>
            <a:off x="5745480" y="3733800"/>
            <a:ext cx="320040" cy="548640"/>
          </a:xfrm>
          <a:prstGeom prst="rect">
            <a:avLst/>
          </a:prstGeom>
          <a:solidFill>
            <a:srgbClr val="61C2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6" name="85 Dikdörtgen"/>
          <p:cNvSpPr/>
          <p:nvPr/>
        </p:nvSpPr>
        <p:spPr>
          <a:xfrm>
            <a:off x="6065520" y="3733800"/>
            <a:ext cx="320040" cy="548640"/>
          </a:xfrm>
          <a:prstGeom prst="rect">
            <a:avLst/>
          </a:prstGeom>
          <a:solidFill>
            <a:srgbClr val="61C25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86 Dikdörtgen"/>
          <p:cNvSpPr/>
          <p:nvPr/>
        </p:nvSpPr>
        <p:spPr>
          <a:xfrm>
            <a:off x="4785360" y="3185160"/>
            <a:ext cx="320040" cy="548640"/>
          </a:xfrm>
          <a:prstGeom prst="rect">
            <a:avLst/>
          </a:prstGeom>
          <a:solidFill>
            <a:srgbClr val="61C2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87 Dikdörtgen"/>
          <p:cNvSpPr/>
          <p:nvPr/>
        </p:nvSpPr>
        <p:spPr>
          <a:xfrm>
            <a:off x="5105400" y="3185160"/>
            <a:ext cx="320040" cy="548640"/>
          </a:xfrm>
          <a:prstGeom prst="rect">
            <a:avLst/>
          </a:prstGeom>
          <a:solidFill>
            <a:srgbClr val="61C2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88 Dikdörtgen"/>
          <p:cNvSpPr/>
          <p:nvPr/>
        </p:nvSpPr>
        <p:spPr>
          <a:xfrm>
            <a:off x="5425440" y="3185160"/>
            <a:ext cx="320040" cy="548640"/>
          </a:xfrm>
          <a:prstGeom prst="rect">
            <a:avLst/>
          </a:prstGeom>
          <a:solidFill>
            <a:srgbClr val="61C2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0" name="89 Dikdörtgen"/>
          <p:cNvSpPr/>
          <p:nvPr/>
        </p:nvSpPr>
        <p:spPr>
          <a:xfrm>
            <a:off x="5745480" y="3185160"/>
            <a:ext cx="320040" cy="548640"/>
          </a:xfrm>
          <a:prstGeom prst="rect">
            <a:avLst/>
          </a:prstGeom>
          <a:solidFill>
            <a:srgbClr val="61C2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90 Dikdörtgen"/>
          <p:cNvSpPr/>
          <p:nvPr/>
        </p:nvSpPr>
        <p:spPr>
          <a:xfrm>
            <a:off x="6065520" y="3185160"/>
            <a:ext cx="320040" cy="548640"/>
          </a:xfrm>
          <a:prstGeom prst="rect">
            <a:avLst/>
          </a:prstGeom>
          <a:solidFill>
            <a:srgbClr val="61C2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91 Serbest Form"/>
          <p:cNvSpPr/>
          <p:nvPr/>
        </p:nvSpPr>
        <p:spPr>
          <a:xfrm>
            <a:off x="3505200" y="1600200"/>
            <a:ext cx="2849880" cy="3246120"/>
          </a:xfrm>
          <a:custGeom>
            <a:avLst/>
            <a:gdLst>
              <a:gd name="connsiteX0" fmla="*/ 0 w 4114800"/>
              <a:gd name="connsiteY0" fmla="*/ 2209800 h 2209800"/>
              <a:gd name="connsiteX1" fmla="*/ 1249680 w 4114800"/>
              <a:gd name="connsiteY1" fmla="*/ 2209800 h 2209800"/>
              <a:gd name="connsiteX2" fmla="*/ 1249680 w 4114800"/>
              <a:gd name="connsiteY2" fmla="*/ 1645920 h 2209800"/>
              <a:gd name="connsiteX3" fmla="*/ 2514600 w 4114800"/>
              <a:gd name="connsiteY3" fmla="*/ 1645920 h 2209800"/>
              <a:gd name="connsiteX4" fmla="*/ 2514600 w 4114800"/>
              <a:gd name="connsiteY4" fmla="*/ 0 h 2209800"/>
              <a:gd name="connsiteX5" fmla="*/ 4099560 w 4114800"/>
              <a:gd name="connsiteY5" fmla="*/ 0 h 2209800"/>
              <a:gd name="connsiteX6" fmla="*/ 4114800 w 4114800"/>
              <a:gd name="connsiteY6" fmla="*/ 2209800 h 2209800"/>
              <a:gd name="connsiteX7" fmla="*/ 1249680 w 4114800"/>
              <a:gd name="connsiteY7" fmla="*/ 2209800 h 2209800"/>
              <a:gd name="connsiteX0" fmla="*/ 0 w 4114800"/>
              <a:gd name="connsiteY0" fmla="*/ 2209800 h 2209800"/>
              <a:gd name="connsiteX1" fmla="*/ 1249680 w 4114800"/>
              <a:gd name="connsiteY1" fmla="*/ 2209800 h 2209800"/>
              <a:gd name="connsiteX2" fmla="*/ 1249680 w 4114800"/>
              <a:gd name="connsiteY2" fmla="*/ 1645920 h 2209800"/>
              <a:gd name="connsiteX3" fmla="*/ 2514600 w 4114800"/>
              <a:gd name="connsiteY3" fmla="*/ 1645920 h 2209800"/>
              <a:gd name="connsiteX4" fmla="*/ 2514600 w 4114800"/>
              <a:gd name="connsiteY4" fmla="*/ 0 h 2209800"/>
              <a:gd name="connsiteX5" fmla="*/ 4099560 w 4114800"/>
              <a:gd name="connsiteY5" fmla="*/ 0 h 2209800"/>
              <a:gd name="connsiteX6" fmla="*/ 4114800 w 4114800"/>
              <a:gd name="connsiteY6" fmla="*/ 2209800 h 2209800"/>
              <a:gd name="connsiteX7" fmla="*/ 2118360 w 4114800"/>
              <a:gd name="connsiteY7" fmla="*/ 2209800 h 2209800"/>
              <a:gd name="connsiteX0" fmla="*/ 0 w 4114800"/>
              <a:gd name="connsiteY0" fmla="*/ 2209800 h 2209800"/>
              <a:gd name="connsiteX1" fmla="*/ 1249680 w 4114800"/>
              <a:gd name="connsiteY1" fmla="*/ 2209800 h 2209800"/>
              <a:gd name="connsiteX2" fmla="*/ 1249680 w 4114800"/>
              <a:gd name="connsiteY2" fmla="*/ 1645920 h 2209800"/>
              <a:gd name="connsiteX3" fmla="*/ 2514600 w 4114800"/>
              <a:gd name="connsiteY3" fmla="*/ 1645920 h 2209800"/>
              <a:gd name="connsiteX4" fmla="*/ 2514600 w 4114800"/>
              <a:gd name="connsiteY4" fmla="*/ 0 h 2209800"/>
              <a:gd name="connsiteX5" fmla="*/ 4099560 w 4114800"/>
              <a:gd name="connsiteY5" fmla="*/ 0 h 2209800"/>
              <a:gd name="connsiteX6" fmla="*/ 4114800 w 4114800"/>
              <a:gd name="connsiteY6" fmla="*/ 2209800 h 2209800"/>
              <a:gd name="connsiteX0" fmla="*/ 0 w 4099560"/>
              <a:gd name="connsiteY0" fmla="*/ 2209800 h 2209800"/>
              <a:gd name="connsiteX1" fmla="*/ 1249680 w 4099560"/>
              <a:gd name="connsiteY1" fmla="*/ 2209800 h 2209800"/>
              <a:gd name="connsiteX2" fmla="*/ 1249680 w 4099560"/>
              <a:gd name="connsiteY2" fmla="*/ 1645920 h 2209800"/>
              <a:gd name="connsiteX3" fmla="*/ 2514600 w 4099560"/>
              <a:gd name="connsiteY3" fmla="*/ 1645920 h 2209800"/>
              <a:gd name="connsiteX4" fmla="*/ 2514600 w 4099560"/>
              <a:gd name="connsiteY4" fmla="*/ 0 h 2209800"/>
              <a:gd name="connsiteX5" fmla="*/ 4099560 w 4099560"/>
              <a:gd name="connsiteY5" fmla="*/ 0 h 2209800"/>
              <a:gd name="connsiteX0" fmla="*/ 0 w 2849880"/>
              <a:gd name="connsiteY0" fmla="*/ 2209800 h 2209800"/>
              <a:gd name="connsiteX1" fmla="*/ 0 w 2849880"/>
              <a:gd name="connsiteY1" fmla="*/ 1645920 h 2209800"/>
              <a:gd name="connsiteX2" fmla="*/ 1264920 w 2849880"/>
              <a:gd name="connsiteY2" fmla="*/ 1645920 h 2209800"/>
              <a:gd name="connsiteX3" fmla="*/ 1264920 w 2849880"/>
              <a:gd name="connsiteY3" fmla="*/ 0 h 2209800"/>
              <a:gd name="connsiteX4" fmla="*/ 2849880 w 2849880"/>
              <a:gd name="connsiteY4" fmla="*/ 0 h 2209800"/>
              <a:gd name="connsiteX0" fmla="*/ 0 w 2849880"/>
              <a:gd name="connsiteY0" fmla="*/ 1645920 h 1645920"/>
              <a:gd name="connsiteX1" fmla="*/ 1264920 w 2849880"/>
              <a:gd name="connsiteY1" fmla="*/ 1645920 h 1645920"/>
              <a:gd name="connsiteX2" fmla="*/ 1264920 w 2849880"/>
              <a:gd name="connsiteY2" fmla="*/ 0 h 1645920"/>
              <a:gd name="connsiteX3" fmla="*/ 2849880 w 2849880"/>
              <a:gd name="connsiteY3" fmla="*/ 0 h 1645920"/>
              <a:gd name="connsiteX0" fmla="*/ 0 w 2865120"/>
              <a:gd name="connsiteY0" fmla="*/ 1645920 h 1645920"/>
              <a:gd name="connsiteX1" fmla="*/ 1264920 w 2865120"/>
              <a:gd name="connsiteY1" fmla="*/ 1645920 h 1645920"/>
              <a:gd name="connsiteX2" fmla="*/ 1264920 w 2865120"/>
              <a:gd name="connsiteY2" fmla="*/ 0 h 1645920"/>
              <a:gd name="connsiteX3" fmla="*/ 2849880 w 2865120"/>
              <a:gd name="connsiteY3" fmla="*/ 0 h 1645920"/>
              <a:gd name="connsiteX4" fmla="*/ 2865120 w 2865120"/>
              <a:gd name="connsiteY4" fmla="*/ 0 h 1645920"/>
              <a:gd name="connsiteX0" fmla="*/ 0 w 2849880"/>
              <a:gd name="connsiteY0" fmla="*/ 3246120 h 3246120"/>
              <a:gd name="connsiteX1" fmla="*/ 1264920 w 2849880"/>
              <a:gd name="connsiteY1" fmla="*/ 3246120 h 3246120"/>
              <a:gd name="connsiteX2" fmla="*/ 1264920 w 2849880"/>
              <a:gd name="connsiteY2" fmla="*/ 1600200 h 3246120"/>
              <a:gd name="connsiteX3" fmla="*/ 2849880 w 2849880"/>
              <a:gd name="connsiteY3" fmla="*/ 1600200 h 3246120"/>
              <a:gd name="connsiteX4" fmla="*/ 2849880 w 2849880"/>
              <a:gd name="connsiteY4" fmla="*/ 0 h 3246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49880" h="3246120">
                <a:moveTo>
                  <a:pt x="0" y="3246120"/>
                </a:moveTo>
                <a:lnTo>
                  <a:pt x="1264920" y="3246120"/>
                </a:lnTo>
                <a:lnTo>
                  <a:pt x="1264920" y="1600200"/>
                </a:lnTo>
                <a:lnTo>
                  <a:pt x="2849880" y="1600200"/>
                </a:lnTo>
                <a:lnTo>
                  <a:pt x="2849880" y="0"/>
                </a:lnTo>
              </a:path>
            </a:pathLst>
          </a:custGeom>
          <a:noFill/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92 Dikdörtgen"/>
          <p:cNvSpPr/>
          <p:nvPr/>
        </p:nvSpPr>
        <p:spPr>
          <a:xfrm>
            <a:off x="2225040" y="4861560"/>
            <a:ext cx="365760" cy="548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5" name="94 Dikdörtgen"/>
          <p:cNvSpPr/>
          <p:nvPr/>
        </p:nvSpPr>
        <p:spPr>
          <a:xfrm>
            <a:off x="2225040" y="4312920"/>
            <a:ext cx="365760" cy="548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6" name="95 Dikdörtgen"/>
          <p:cNvSpPr/>
          <p:nvPr/>
        </p:nvSpPr>
        <p:spPr>
          <a:xfrm>
            <a:off x="2225040" y="3764280"/>
            <a:ext cx="365760" cy="548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7" name="96 Dikdörtgen"/>
          <p:cNvSpPr/>
          <p:nvPr/>
        </p:nvSpPr>
        <p:spPr>
          <a:xfrm>
            <a:off x="2225040" y="3215640"/>
            <a:ext cx="365760" cy="548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8" name="97 Dikdörtgen"/>
          <p:cNvSpPr/>
          <p:nvPr/>
        </p:nvSpPr>
        <p:spPr>
          <a:xfrm>
            <a:off x="2225040" y="2667000"/>
            <a:ext cx="365760" cy="548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9" name="98 Dikdörtgen"/>
          <p:cNvSpPr/>
          <p:nvPr/>
        </p:nvSpPr>
        <p:spPr>
          <a:xfrm>
            <a:off x="2225040" y="2118360"/>
            <a:ext cx="365760" cy="548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2" name="101 Metin kutusu"/>
          <p:cNvSpPr txBox="1"/>
          <p:nvPr/>
        </p:nvSpPr>
        <p:spPr>
          <a:xfrm>
            <a:off x="6553200" y="4724400"/>
            <a:ext cx="236154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SPEC 2006 benchmarks</a:t>
            </a:r>
            <a:endParaRPr lang="en-US" dirty="0"/>
          </a:p>
        </p:txBody>
      </p:sp>
      <p:sp>
        <p:nvSpPr>
          <p:cNvPr id="58" name="57 Metin kutusu"/>
          <p:cNvSpPr txBox="1"/>
          <p:nvPr/>
        </p:nvSpPr>
        <p:spPr>
          <a:xfrm>
            <a:off x="457200" y="1905000"/>
            <a:ext cx="17526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140 Shell-storm CRA exploits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 animBg="1"/>
      <p:bldP spid="92" grpId="0" animBg="1"/>
      <p:bldP spid="5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of SCRAP</a:t>
            </a:r>
            <a:endParaRPr lang="en-US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27</a:t>
            </a:fld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39489"/>
            <a:ext cx="8229600" cy="4218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Signature-based detection of CRAs is promising</a:t>
            </a:r>
          </a:p>
          <a:p>
            <a:pPr lvl="1"/>
            <a:r>
              <a:rPr lang="en-US" dirty="0" smtClean="0"/>
              <a:t>No source code, simple, low-overhead, effective</a:t>
            </a:r>
          </a:p>
          <a:p>
            <a:r>
              <a:rPr lang="en-US" dirty="0" smtClean="0"/>
              <a:t>Naïve approaches can be defeated</a:t>
            </a:r>
          </a:p>
          <a:p>
            <a:pPr lvl="1"/>
            <a:r>
              <a:rPr lang="en-US" dirty="0" smtClean="0"/>
              <a:t>Delay gadgets</a:t>
            </a:r>
          </a:p>
          <a:p>
            <a:r>
              <a:rPr lang="en-US" dirty="0" smtClean="0"/>
              <a:t>We presented SCRAP</a:t>
            </a:r>
          </a:p>
          <a:p>
            <a:pPr lvl="1"/>
            <a:r>
              <a:rPr lang="en-US" dirty="0" smtClean="0"/>
              <a:t>Simple hardware state machine,</a:t>
            </a:r>
          </a:p>
          <a:p>
            <a:pPr lvl="1"/>
            <a:r>
              <a:rPr lang="en-US" dirty="0" smtClean="0"/>
              <a:t>Protects unmodified legacy binaries,</a:t>
            </a:r>
          </a:p>
          <a:p>
            <a:pPr lvl="1"/>
            <a:r>
              <a:rPr lang="en-US" dirty="0" smtClean="0"/>
              <a:t>No changes to software layers,</a:t>
            </a:r>
          </a:p>
          <a:p>
            <a:pPr lvl="1"/>
            <a:r>
              <a:rPr lang="en-US" dirty="0" smtClean="0"/>
              <a:t>Small slowdown: 1% on average</a:t>
            </a:r>
          </a:p>
          <a:p>
            <a:pPr lvl="1"/>
            <a:r>
              <a:rPr lang="en-US" dirty="0" smtClean="0"/>
              <a:t>No false positives </a:t>
            </a:r>
            <a:endParaRPr lang="en-US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1"/>
            <a:ext cx="8229600" cy="6858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Thank you! Questions?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1406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cs typeface="Arial" pitchFamily="34" charset="0"/>
              </a:rPr>
              <a:t>Buffer Overflow and </a:t>
            </a:r>
            <a:br>
              <a:rPr lang="en-US" sz="3200" b="1" dirty="0" smtClean="0">
                <a:cs typeface="Arial" pitchFamily="34" charset="0"/>
              </a:rPr>
            </a:br>
            <a:r>
              <a:rPr lang="en-US" sz="3200" b="1" dirty="0" smtClean="0">
                <a:cs typeface="Arial" pitchFamily="34" charset="0"/>
              </a:rPr>
              <a:t>Code Injection Attack: Example</a:t>
            </a:r>
            <a:endParaRPr lang="tr-TR" sz="3200" b="1" dirty="0"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6482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main (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argc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, char **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argv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) 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pPr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...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	vulnerable(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argv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[1]);</a:t>
            </a:r>
          </a:p>
          <a:p>
            <a:pPr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...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>
              <a:buNone/>
            </a:pPr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vulnerable(char *str1)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	char str2[100];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strcpy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(str2,str1);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	return;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6248400" y="1450876"/>
            <a:ext cx="1905000" cy="4637384"/>
          </a:xfrm>
          <a:prstGeom prst="rect">
            <a:avLst/>
          </a:prstGeom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8153400" y="1436687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248400" y="4267200"/>
            <a:ext cx="1905000" cy="990600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26" name="TextBox 25"/>
          <p:cNvSpPr txBox="1"/>
          <p:nvPr/>
        </p:nvSpPr>
        <p:spPr>
          <a:xfrm>
            <a:off x="8395091" y="1273373"/>
            <a:ext cx="8251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Consolas" pitchFamily="49" charset="0"/>
                <a:cs typeface="Consolas" pitchFamily="49" charset="0"/>
              </a:rPr>
              <a:t>0x0000</a:t>
            </a:r>
            <a:endParaRPr lang="tr-TR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8153400" y="6081305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366760" y="5915025"/>
            <a:ext cx="8229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Consolas" pitchFamily="49" charset="0"/>
                <a:cs typeface="Consolas" pitchFamily="49" charset="0"/>
              </a:rPr>
              <a:t>0xFFFF</a:t>
            </a:r>
            <a:endParaRPr lang="tr-TR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 flipV="1">
            <a:off x="8268425" y="5354499"/>
            <a:ext cx="1" cy="436701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8305800" y="5282625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Stack </a:t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>growth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810000" y="4531667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 pitchFamily="34" charset="0"/>
                <a:cs typeface="Arial" pitchFamily="34" charset="0"/>
              </a:rPr>
              <a:t>Stack frame for 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Consolas" pitchFamily="49" charset="0"/>
                <a:cs typeface="Consolas" pitchFamily="49" charset="0"/>
              </a:rPr>
              <a:t>main()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248400" y="2209801"/>
            <a:ext cx="1905000" cy="2057399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37" name="TextBox 36"/>
          <p:cNvSpPr txBox="1"/>
          <p:nvPr/>
        </p:nvSpPr>
        <p:spPr>
          <a:xfrm>
            <a:off x="4419600" y="3007667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 pitchFamily="34" charset="0"/>
                <a:cs typeface="Arial" pitchFamily="34" charset="0"/>
              </a:rPr>
              <a:t>Stack frame for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>
                <a:latin typeface="Consolas" pitchFamily="49" charset="0"/>
                <a:cs typeface="Consolas" pitchFamily="49" charset="0"/>
              </a:rPr>
              <a:t>vulnerable()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48400" y="4002732"/>
            <a:ext cx="1905000" cy="264468"/>
          </a:xfrm>
          <a:prstGeom prst="rect">
            <a:avLst/>
          </a:prstGeom>
          <a:solidFill>
            <a:srgbClr val="006A4D">
              <a:alpha val="5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return address</a:t>
            </a:r>
            <a:endParaRPr lang="tr-TR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248400" y="2209801"/>
            <a:ext cx="1905000" cy="1600199"/>
          </a:xfrm>
          <a:prstGeom prst="rect">
            <a:avLst/>
          </a:prstGeom>
          <a:solidFill>
            <a:srgbClr val="006A4D">
              <a:alpha val="5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str2</a:t>
            </a:r>
            <a:endParaRPr lang="tr-TR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4953000" y="52578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953000" y="42672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953000" y="22098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57150" y="2794952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57150" y="4134966"/>
            <a:ext cx="274320" cy="0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57150" y="4800600"/>
            <a:ext cx="274320" cy="0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6248400" y="2209800"/>
            <a:ext cx="1905000" cy="2299007"/>
          </a:xfrm>
          <a:prstGeom prst="rect">
            <a:avLst/>
          </a:prstGeom>
          <a:solidFill>
            <a:srgbClr val="C00000">
              <a:alpha val="6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malicious input</a:t>
            </a:r>
          </a:p>
          <a:p>
            <a:pPr algn="ctr"/>
            <a:r>
              <a:rPr lang="en-US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(str2)</a:t>
            </a:r>
            <a:endParaRPr lang="tr-TR" sz="16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57150" y="5158740"/>
            <a:ext cx="274320" cy="0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57150" y="1790700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6248400" y="2209801"/>
            <a:ext cx="1905000" cy="2298382"/>
          </a:xfrm>
          <a:prstGeom prst="rect">
            <a:avLst/>
          </a:prstGeom>
          <a:solidFill>
            <a:srgbClr val="C00000">
              <a:alpha val="74902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xor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ecx, ecx</a:t>
            </a:r>
          </a:p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mul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ecx</a:t>
            </a:r>
          </a:p>
          <a:p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lea</a:t>
            </a:r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ebx, </a:t>
            </a:r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esp</a:t>
            </a:r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+8]</a:t>
            </a:r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m</a:t>
            </a:r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ov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al, 11</a:t>
            </a:r>
          </a:p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int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0x80</a:t>
            </a:r>
          </a:p>
          <a:p>
            <a:pPr algn="ctr"/>
            <a:endParaRPr lang="tr-TR" sz="16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248400" y="3997970"/>
            <a:ext cx="1905000" cy="264468"/>
          </a:xfrm>
          <a:prstGeom prst="rect">
            <a:avLst/>
          </a:prstGeom>
          <a:solidFill>
            <a:srgbClr val="C00000">
              <a:alpha val="1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malicious return</a:t>
            </a:r>
            <a:endParaRPr lang="tr-TR" sz="16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57150" y="5477608"/>
            <a:ext cx="274320" cy="0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reeform 61"/>
          <p:cNvSpPr/>
          <p:nvPr/>
        </p:nvSpPr>
        <p:spPr>
          <a:xfrm flipH="1" flipV="1">
            <a:off x="8153395" y="2362200"/>
            <a:ext cx="483393" cy="1772764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3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3995671034"/>
      </p:ext>
    </p:extLst>
  </p:cSld>
  <p:clrMapOvr>
    <a:masterClrMapping/>
  </p:clrMapOvr>
  <p:transition advTm="17372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9" dur="indefinite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7" dur="indefinite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9" dur="indefinite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82" dur="indefinite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89" dur="indefinite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07" dur="indefinite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14" dur="indefinite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5" grpId="0"/>
      <p:bldP spid="36" grpId="0" animBg="1"/>
      <p:bldP spid="37" grpId="0"/>
      <p:bldP spid="38" grpId="0" animBg="1"/>
      <p:bldP spid="38" grpId="1" animBg="1"/>
      <p:bldP spid="39" grpId="0" animBg="1"/>
      <p:bldP spid="39" grpId="1" animBg="1"/>
      <p:bldP spid="54" grpId="0" animBg="1"/>
      <p:bldP spid="54" grpId="1" animBg="1"/>
      <p:bldP spid="42" grpId="0" animBg="1"/>
      <p:bldP spid="53" grpId="0" animBg="1"/>
      <p:bldP spid="6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8000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Unintended Instructions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993392"/>
            <a:ext cx="8229600" cy="2971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08048484:  E8 33 FE FF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FF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08048489:  8D BB 18 FF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FF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FF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0804848F:  8D 83 18 FF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FF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FF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08048495:  29 C7</a:t>
            </a:r>
          </a:p>
          <a:p>
            <a:pPr marL="0" indent="0">
              <a:buFont typeface="Arial" pitchFamily="34" charset="0"/>
              <a:buNone/>
            </a:pPr>
            <a:endParaRPr lang="en-US" dirty="0" smtClean="0">
              <a:latin typeface="Lucida Sans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4151376"/>
            <a:ext cx="4727448" cy="1143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08048488:  FF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8D BB 18 FF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FF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0804848E:  FF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8D 83 18 FF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FF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08048494:  FF 29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1371600"/>
            <a:ext cx="82296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dirty="0" smtClean="0"/>
              <a:t>Code Snippet from __</a:t>
            </a:r>
            <a:r>
              <a:rPr lang="en-US" sz="2400" dirty="0" err="1" smtClean="0"/>
              <a:t>libc_csu_init</a:t>
            </a:r>
            <a:r>
              <a:rPr lang="en-US" sz="2400" dirty="0" smtClean="0"/>
              <a:t> function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1993392"/>
            <a:ext cx="4724400" cy="144475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08048484:  E8 33 FE FF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FF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08048489:  8D BB 18 FF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FF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FF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0804848F:  8D 83 18 FF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FF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FF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08048495:  29 C7		</a:t>
            </a:r>
          </a:p>
          <a:p>
            <a:pPr marL="0" indent="0">
              <a:buFont typeface="Arial" pitchFamily="34" charset="0"/>
              <a:buNone/>
            </a:pPr>
            <a:endParaRPr lang="en-US" dirty="0" smtClean="0">
              <a:latin typeface="Lucida Sans" pitchFamily="34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3529584"/>
            <a:ext cx="82296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dirty="0" smtClean="0"/>
              <a:t>Unintended Code Snippet from __</a:t>
            </a:r>
            <a:r>
              <a:rPr lang="en-US" sz="2400" dirty="0" err="1" smtClean="0"/>
              <a:t>libc_csu_init</a:t>
            </a:r>
            <a:r>
              <a:rPr lang="en-US" sz="2400" dirty="0" smtClean="0"/>
              <a:t> function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559552" y="1993392"/>
            <a:ext cx="3124200" cy="144475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call &lt;_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init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&gt;</a:t>
            </a:r>
          </a:p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lea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edi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[ebx-e8h]</a:t>
            </a:r>
          </a:p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lea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eax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[ebx-e8h]</a:t>
            </a:r>
          </a:p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sub,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edi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eax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</a:t>
            </a:r>
          </a:p>
          <a:p>
            <a:pPr marL="0" indent="0">
              <a:buFont typeface="Arial" pitchFamily="34" charset="0"/>
              <a:buNone/>
            </a:pPr>
            <a:endParaRPr lang="en-US" dirty="0" smtClean="0">
              <a:latin typeface="Lucida Sans" pitchFamily="34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5559552" y="4151376"/>
            <a:ext cx="31242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err="1" smtClean="0">
                <a:latin typeface="Consolas" pitchFamily="49" charset="0"/>
                <a:cs typeface="Consolas" pitchFamily="49" charset="0"/>
              </a:rPr>
              <a:t>dec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[ebp-e745h]</a:t>
            </a:r>
          </a:p>
          <a:p>
            <a:pPr marL="0" indent="0">
              <a:buFont typeface="Arial" pitchFamily="34" charset="0"/>
              <a:buNone/>
            </a:pPr>
            <a:r>
              <a:rPr lang="en-US" dirty="0" err="1" smtClean="0">
                <a:latin typeface="Consolas" pitchFamily="49" charset="0"/>
                <a:cs typeface="Consolas" pitchFamily="49" charset="0"/>
              </a:rPr>
              <a:t>dec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[ebp-e77dh]</a:t>
            </a:r>
          </a:p>
          <a:p>
            <a:pPr marL="0" indent="0">
              <a:buFont typeface="Arial" pitchFamily="34" charset="0"/>
              <a:buNone/>
            </a:pPr>
            <a:r>
              <a:rPr lang="en-US" dirty="0" err="1" smtClean="0">
                <a:latin typeface="Consolas" pitchFamily="49" charset="0"/>
                <a:cs typeface="Consolas" pitchFamily="49" charset="0"/>
              </a:rPr>
              <a:t>jmp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[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ecx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]	</a:t>
            </a:r>
          </a:p>
          <a:p>
            <a:pPr marL="0" indent="0">
              <a:buFont typeface="Arial" pitchFamily="34" charset="0"/>
              <a:buNone/>
            </a:pPr>
            <a:endParaRPr lang="en-US" dirty="0" smtClean="0">
              <a:latin typeface="Lucida Sans" pitchFamily="34" charset="0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457200" y="1993392"/>
            <a:ext cx="4724400" cy="722376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 typeface="Arial" pitchFamily="34" charset="0"/>
              <a:buNone/>
            </a:pPr>
            <a:r>
              <a:rPr lang="en-US" sz="2200" dirty="0" smtClean="0">
                <a:solidFill>
                  <a:srgbClr val="CF0072"/>
                </a:solidFill>
                <a:latin typeface="Consolas" pitchFamily="49" charset="0"/>
                <a:cs typeface="Consolas" pitchFamily="49" charset="0"/>
              </a:rPr>
              <a:t>                       FF</a:t>
            </a:r>
          </a:p>
          <a:p>
            <a:pPr marL="0" indent="0">
              <a:lnSpc>
                <a:spcPct val="80000"/>
              </a:lnSpc>
              <a:buFont typeface="Arial" pitchFamily="34" charset="0"/>
              <a:buNone/>
            </a:pPr>
            <a:r>
              <a:rPr lang="en-US" sz="2200" dirty="0">
                <a:solidFill>
                  <a:srgbClr val="CF007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200" dirty="0" smtClean="0">
                <a:solidFill>
                  <a:srgbClr val="CF0072"/>
                </a:solidFill>
                <a:latin typeface="Consolas" pitchFamily="49" charset="0"/>
                <a:cs typeface="Consolas" pitchFamily="49" charset="0"/>
              </a:rPr>
              <a:t>          8D BB 18 FF </a:t>
            </a:r>
            <a:r>
              <a:rPr lang="en-US" sz="2200" dirty="0" err="1" smtClean="0">
                <a:solidFill>
                  <a:srgbClr val="CF0072"/>
                </a:solidFill>
                <a:latin typeface="Consolas" pitchFamily="49" charset="0"/>
                <a:cs typeface="Consolas" pitchFamily="49" charset="0"/>
              </a:rPr>
              <a:t>FF</a:t>
            </a:r>
            <a:endParaRPr lang="en-US" sz="2200" dirty="0" smtClean="0">
              <a:solidFill>
                <a:srgbClr val="CF0072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457200" y="2325624"/>
            <a:ext cx="4724400" cy="722376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 typeface="Arial" pitchFamily="34" charset="0"/>
              <a:buNone/>
            </a:pPr>
            <a:r>
              <a:rPr lang="en-US" sz="2200" dirty="0" smtClean="0">
                <a:solidFill>
                  <a:srgbClr val="CF0072"/>
                </a:solidFill>
                <a:latin typeface="Consolas" pitchFamily="49" charset="0"/>
                <a:cs typeface="Consolas" pitchFamily="49" charset="0"/>
              </a:rPr>
              <a:t>                          FF</a:t>
            </a:r>
          </a:p>
          <a:p>
            <a:pPr marL="0" indent="0">
              <a:lnSpc>
                <a:spcPct val="80000"/>
              </a:lnSpc>
              <a:buFont typeface="Arial" pitchFamily="34" charset="0"/>
              <a:buNone/>
            </a:pPr>
            <a:r>
              <a:rPr lang="en-US" sz="2200" dirty="0">
                <a:solidFill>
                  <a:srgbClr val="CF007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200" dirty="0" smtClean="0">
                <a:solidFill>
                  <a:srgbClr val="CF0072"/>
                </a:solidFill>
                <a:latin typeface="Consolas" pitchFamily="49" charset="0"/>
                <a:cs typeface="Consolas" pitchFamily="49" charset="0"/>
              </a:rPr>
              <a:t>          8D 83 18 FF </a:t>
            </a:r>
            <a:r>
              <a:rPr lang="en-US" sz="2200" dirty="0" err="1" smtClean="0">
                <a:solidFill>
                  <a:srgbClr val="CF0072"/>
                </a:solidFill>
                <a:latin typeface="Consolas" pitchFamily="49" charset="0"/>
                <a:cs typeface="Consolas" pitchFamily="49" charset="0"/>
              </a:rPr>
              <a:t>FF</a:t>
            </a:r>
            <a:endParaRPr lang="en-US" sz="2200" dirty="0" smtClean="0">
              <a:solidFill>
                <a:srgbClr val="CF0072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2667000"/>
            <a:ext cx="4724400" cy="722376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 typeface="Arial" pitchFamily="34" charset="0"/>
              <a:buNone/>
            </a:pPr>
            <a:r>
              <a:rPr lang="en-US" sz="2200" dirty="0" smtClean="0">
                <a:solidFill>
                  <a:srgbClr val="CF0072"/>
                </a:solidFill>
                <a:latin typeface="Consolas" pitchFamily="49" charset="0"/>
                <a:cs typeface="Consolas" pitchFamily="49" charset="0"/>
              </a:rPr>
              <a:t>                          FF</a:t>
            </a:r>
          </a:p>
          <a:p>
            <a:pPr marL="0" indent="0">
              <a:lnSpc>
                <a:spcPct val="80000"/>
              </a:lnSpc>
              <a:buFont typeface="Arial" pitchFamily="34" charset="0"/>
              <a:buNone/>
            </a:pPr>
            <a:r>
              <a:rPr lang="en-US" sz="2200" dirty="0">
                <a:solidFill>
                  <a:srgbClr val="CF007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200" dirty="0" smtClean="0">
                <a:solidFill>
                  <a:srgbClr val="CF0072"/>
                </a:solidFill>
                <a:latin typeface="Consolas" pitchFamily="49" charset="0"/>
                <a:cs typeface="Consolas" pitchFamily="49" charset="0"/>
              </a:rPr>
              <a:t>          29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8453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6296E-6 L -3.33333E-6 0.27893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3.33333E-6 0.28611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-3.33333E-6 0.28078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500"/>
                            </p:stCondLst>
                            <p:childTnLst>
                              <p:par>
                                <p:cTn id="88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18" grpId="0"/>
      <p:bldP spid="18" grpId="1"/>
      <p:bldP spid="18" grpId="2"/>
      <p:bldP spid="19" grpId="0"/>
      <p:bldP spid="19" grpId="1"/>
      <p:bldP spid="19" grpId="2"/>
      <p:bldP spid="20" grpId="0"/>
      <p:bldP spid="20" grpId="1"/>
      <p:bldP spid="20" grpId="2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Gadget Length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Long gadget means more intermediate instructions</a:t>
            </a:r>
          </a:p>
          <a:p>
            <a:endParaRPr lang="en-US" dirty="0" smtClean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308444094"/>
              </p:ext>
            </p:extLst>
          </p:nvPr>
        </p:nvGraphicFramePr>
        <p:xfrm>
          <a:off x="1638300" y="2590800"/>
          <a:ext cx="58674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3680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threshold SCRAP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162" y="1371600"/>
            <a:ext cx="5617676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86356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Existing Protection from Code Injection Attacks: </a:t>
            </a:r>
            <a:br>
              <a:rPr lang="en-US" sz="3200" b="1" dirty="0" smtClean="0"/>
            </a:br>
            <a:r>
              <a:rPr lang="en-US" sz="3200" b="1" dirty="0" smtClean="0"/>
              <a:t>No Execute Bit (NX)</a:t>
            </a:r>
            <a:endParaRPr lang="tr-TR" sz="3200" b="1" dirty="0"/>
          </a:p>
        </p:txBody>
      </p:sp>
      <p:sp>
        <p:nvSpPr>
          <p:cNvPr id="7" name="Rectangle 6"/>
          <p:cNvSpPr/>
          <p:nvPr/>
        </p:nvSpPr>
        <p:spPr>
          <a:xfrm>
            <a:off x="6248400" y="1453896"/>
            <a:ext cx="1905000" cy="4636008"/>
          </a:xfrm>
          <a:prstGeom prst="rect">
            <a:avLst/>
          </a:prstGeom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8153400" y="1435608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248400" y="4267200"/>
            <a:ext cx="1905000" cy="990600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26" name="TextBox 25"/>
          <p:cNvSpPr txBox="1"/>
          <p:nvPr/>
        </p:nvSpPr>
        <p:spPr>
          <a:xfrm>
            <a:off x="8394192" y="1271016"/>
            <a:ext cx="8229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Consolas" pitchFamily="49" charset="0"/>
                <a:cs typeface="Consolas" pitchFamily="49" charset="0"/>
              </a:rPr>
              <a:t>0x0000</a:t>
            </a:r>
            <a:endParaRPr lang="tr-TR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8153400" y="6081305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366760" y="5915799"/>
            <a:ext cx="8229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Consolas" pitchFamily="49" charset="0"/>
                <a:cs typeface="Consolas" pitchFamily="49" charset="0"/>
              </a:rPr>
              <a:t>0xFFFF</a:t>
            </a:r>
            <a:endParaRPr lang="tr-TR" sz="1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352800" y="2590800"/>
            <a:ext cx="2259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 pitchFamily="34" charset="0"/>
                <a:cs typeface="Arial" pitchFamily="34" charset="0"/>
              </a:rPr>
              <a:t>WRITABLE</a:t>
            </a:r>
          </a:p>
          <a:p>
            <a:pPr algn="r"/>
            <a:r>
              <a:rPr lang="en-US" dirty="0" smtClean="0">
                <a:latin typeface="Arial" pitchFamily="34" charset="0"/>
                <a:cs typeface="Arial" pitchFamily="34" charset="0"/>
              </a:rPr>
              <a:t>NOT EXECUTABLE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248400" y="2209801"/>
            <a:ext cx="1905000" cy="2057399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42" name="Rectangle 41"/>
          <p:cNvSpPr/>
          <p:nvPr/>
        </p:nvSpPr>
        <p:spPr>
          <a:xfrm>
            <a:off x="6248400" y="2209801"/>
            <a:ext cx="1905000" cy="2298382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xor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ecx, ecx</a:t>
            </a:r>
          </a:p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mul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ecx</a:t>
            </a:r>
          </a:p>
          <a:p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lea</a:t>
            </a:r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ebx, </a:t>
            </a:r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esp</a:t>
            </a:r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+8]</a:t>
            </a:r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m</a:t>
            </a:r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ov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al, 11</a:t>
            </a:r>
          </a:p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int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0x80</a:t>
            </a:r>
          </a:p>
          <a:p>
            <a:pPr algn="ctr"/>
            <a:endParaRPr lang="tr-TR" sz="16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248400" y="3997970"/>
            <a:ext cx="1905000" cy="264468"/>
          </a:xfrm>
          <a:prstGeom prst="rect">
            <a:avLst/>
          </a:prstGeom>
          <a:solidFill>
            <a:srgbClr val="C00000">
              <a:alpha val="2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malicious return</a:t>
            </a:r>
            <a:endParaRPr lang="tr-TR" sz="16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Freeform 61"/>
          <p:cNvSpPr/>
          <p:nvPr/>
        </p:nvSpPr>
        <p:spPr>
          <a:xfrm flipH="1" flipV="1">
            <a:off x="8153395" y="2362200"/>
            <a:ext cx="483393" cy="1772764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 Brace 10"/>
          <p:cNvSpPr/>
          <p:nvPr/>
        </p:nvSpPr>
        <p:spPr>
          <a:xfrm>
            <a:off x="5638800" y="1752600"/>
            <a:ext cx="533400" cy="3826034"/>
          </a:xfrm>
          <a:prstGeom prst="leftBrace">
            <a:avLst>
              <a:gd name="adj1" fmla="val 56135"/>
              <a:gd name="adj2" fmla="val 32076"/>
            </a:avLst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>
            <a:noAutofit/>
          </a:bodyPr>
          <a:lstStyle/>
          <a:p>
            <a:r>
              <a:rPr lang="en-US" sz="2000" dirty="0" smtClean="0">
                <a:latin typeface="Arial" pitchFamily="34" charset="0"/>
              </a:rPr>
              <a:t>Mark memory pages as</a:t>
            </a:r>
          </a:p>
          <a:p>
            <a:pPr lvl="1"/>
            <a:r>
              <a:rPr lang="en-US" sz="1800" dirty="0" smtClean="0">
                <a:latin typeface="Arial" pitchFamily="34" charset="0"/>
              </a:rPr>
              <a:t>Either WRITABLE</a:t>
            </a:r>
          </a:p>
          <a:p>
            <a:pPr lvl="1"/>
            <a:r>
              <a:rPr lang="en-US" sz="1800" dirty="0" smtClean="0">
                <a:latin typeface="Arial" pitchFamily="34" charset="0"/>
              </a:rPr>
              <a:t>Or EXECUTABLE</a:t>
            </a:r>
          </a:p>
          <a:p>
            <a:pPr lvl="1"/>
            <a:r>
              <a:rPr lang="en-US" sz="1800" dirty="0" smtClean="0">
                <a:latin typeface="Arial" pitchFamily="34" charset="0"/>
              </a:rPr>
              <a:t>But not both</a:t>
            </a:r>
          </a:p>
          <a:p>
            <a:endParaRPr lang="en-US" sz="2000" dirty="0" smtClean="0">
              <a:latin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</a:rPr>
              <a:t>Standard technique in current processors and operating systems</a:t>
            </a:r>
          </a:p>
          <a:p>
            <a:pPr lvl="1"/>
            <a:r>
              <a:rPr lang="en-US" sz="1800" dirty="0" smtClean="0">
                <a:latin typeface="Arial" pitchFamily="34" charset="0"/>
              </a:rPr>
              <a:t>Intel XD bit</a:t>
            </a:r>
          </a:p>
          <a:p>
            <a:pPr lvl="1"/>
            <a:r>
              <a:rPr lang="en-US" sz="1800" dirty="0" smtClean="0">
                <a:latin typeface="Arial" pitchFamily="34" charset="0"/>
              </a:rPr>
              <a:t>AMD XN bit</a:t>
            </a:r>
          </a:p>
          <a:p>
            <a:pPr lvl="1"/>
            <a:r>
              <a:rPr lang="en-US" sz="1800" dirty="0" smtClean="0">
                <a:latin typeface="Arial" pitchFamily="34" charset="0"/>
              </a:rPr>
              <a:t>Windows DEP</a:t>
            </a:r>
          </a:p>
          <a:p>
            <a:pPr lvl="1"/>
            <a:r>
              <a:rPr lang="en-US" sz="1800" dirty="0" smtClean="0">
                <a:latin typeface="Arial" pitchFamily="34" charset="0"/>
              </a:rPr>
              <a:t>Linux </a:t>
            </a:r>
            <a:r>
              <a:rPr lang="en-US" sz="1800" dirty="0" err="1" smtClean="0">
                <a:latin typeface="Arial" pitchFamily="34" charset="0"/>
              </a:rPr>
              <a:t>PaX</a:t>
            </a:r>
            <a:endParaRPr lang="en-US" sz="1800" dirty="0">
              <a:latin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4</a:t>
            </a:fld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8268425" y="5354499"/>
            <a:ext cx="1" cy="436701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305800" y="5282625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Stack </a:t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>growth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2395350429"/>
      </p:ext>
    </p:extLst>
  </p:cSld>
  <p:clrMapOvr>
    <a:masterClrMapping/>
  </p:clrMapOvr>
  <p:transition advTm="173722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44562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Next Frontier: Code Reuse Attacks (CRAs)</a:t>
            </a:r>
            <a:endParaRPr lang="en-US" sz="32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u="sng" dirty="0" smtClean="0">
                <a:latin typeface="Arial" pitchFamily="34" charset="0"/>
              </a:rPr>
              <a:t>Key Idea:</a:t>
            </a:r>
            <a:r>
              <a:rPr lang="en-US" sz="2800" dirty="0">
                <a:latin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</a:rPr>
              <a:t>Reuse existing library code instead of code injection</a:t>
            </a:r>
          </a:p>
          <a:p>
            <a:pPr lvl="1">
              <a:buNone/>
            </a:pPr>
            <a:endParaRPr lang="en-US" sz="2400" dirty="0" smtClean="0">
              <a:latin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</a:rPr>
              <a:t>Bypass NX</a:t>
            </a:r>
          </a:p>
          <a:p>
            <a:endParaRPr lang="en-US" sz="2800" dirty="0" smtClean="0"/>
          </a:p>
          <a:p>
            <a:r>
              <a:rPr lang="en-US" sz="2800" dirty="0" smtClean="0">
                <a:latin typeface="Arial" pitchFamily="34" charset="0"/>
              </a:rPr>
              <a:t>Return Oriented Programming</a:t>
            </a:r>
          </a:p>
          <a:p>
            <a:r>
              <a:rPr lang="en-US" sz="2800" dirty="0" smtClean="0"/>
              <a:t>Jump Oriented Programming</a:t>
            </a:r>
            <a:endParaRPr lang="en-US" sz="2800" dirty="0" smtClean="0">
              <a:latin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2904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Return Oriented Programming Attacks</a:t>
            </a:r>
            <a:endParaRPr lang="en-US" dirty="0"/>
          </a:p>
        </p:txBody>
      </p:sp>
      <p:sp>
        <p:nvSpPr>
          <p:cNvPr id="8" name="7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Turing-complete</a:t>
            </a:r>
          </a:p>
          <a:p>
            <a:pPr lvl="1"/>
            <a:r>
              <a:rPr lang="en-US" dirty="0" smtClean="0"/>
              <a:t>X86</a:t>
            </a:r>
          </a:p>
          <a:p>
            <a:pPr lvl="1"/>
            <a:r>
              <a:rPr lang="en-US" dirty="0" smtClean="0"/>
              <a:t>SPARC</a:t>
            </a:r>
          </a:p>
          <a:p>
            <a:pPr lvl="1"/>
            <a:r>
              <a:rPr lang="en-US" dirty="0" smtClean="0"/>
              <a:t>ARM</a:t>
            </a:r>
          </a:p>
          <a:p>
            <a:r>
              <a:rPr lang="en-US" dirty="0" smtClean="0"/>
              <a:t>Exploits</a:t>
            </a:r>
          </a:p>
          <a:p>
            <a:pPr lvl="1"/>
            <a:r>
              <a:rPr lang="en-US" dirty="0" smtClean="0"/>
              <a:t>Voting machine</a:t>
            </a:r>
          </a:p>
          <a:p>
            <a:pPr lvl="1"/>
            <a:r>
              <a:rPr lang="en-US" dirty="0" smtClean="0"/>
              <a:t>Atmel sensor</a:t>
            </a:r>
          </a:p>
          <a:p>
            <a:pPr lvl="1"/>
            <a:r>
              <a:rPr lang="en-US" dirty="0" smtClean="0"/>
              <a:t>Cisco router</a:t>
            </a:r>
          </a:p>
          <a:p>
            <a:pPr lvl="1"/>
            <a:r>
              <a:rPr lang="en-US" dirty="0" err="1" smtClean="0"/>
              <a:t>Xen</a:t>
            </a:r>
            <a:r>
              <a:rPr lang="en-US" dirty="0" smtClean="0"/>
              <a:t> hypervisor</a:t>
            </a:r>
          </a:p>
          <a:p>
            <a:pPr lvl="1"/>
            <a:r>
              <a:rPr lang="en-US" dirty="0" smtClean="0"/>
              <a:t>Jailbreak</a:t>
            </a:r>
          </a:p>
          <a:p>
            <a:pPr lvl="1"/>
            <a:r>
              <a:rPr lang="en-US" dirty="0" smtClean="0"/>
              <a:t>Pwn2Own</a:t>
            </a:r>
          </a:p>
          <a:p>
            <a:r>
              <a:rPr lang="en-US" dirty="0" smtClean="0"/>
              <a:t>Automated tools</a:t>
            </a:r>
          </a:p>
          <a:p>
            <a:endParaRPr lang="en-US" dirty="0" smtClean="0"/>
          </a:p>
          <a:p>
            <a:r>
              <a:rPr lang="en-US" dirty="0" smtClean="0"/>
              <a:t>Microsoft </a:t>
            </a:r>
            <a:r>
              <a:rPr lang="en-US" dirty="0" err="1" smtClean="0"/>
              <a:t>BlueHat</a:t>
            </a:r>
            <a:r>
              <a:rPr lang="en-US" dirty="0" smtClean="0"/>
              <a:t> Prize ($260K)</a:t>
            </a:r>
          </a:p>
          <a:p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365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Arial" pitchFamily="34" charset="0"/>
              </a:rPr>
              <a:t>Return Oriented Programming (ROP)</a:t>
            </a:r>
            <a:endParaRPr lang="tr-TR" sz="3200" b="1" dirty="0">
              <a:latin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48400" y="1453896"/>
            <a:ext cx="1905000" cy="4636008"/>
          </a:xfrm>
          <a:prstGeom prst="rect">
            <a:avLst/>
          </a:prstGeom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774755" y="1460906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248400" y="4267200"/>
            <a:ext cx="1905000" cy="990600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4003355" y="1323201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onsolas" pitchFamily="49" charset="0"/>
                <a:cs typeface="Consolas" pitchFamily="49" charset="0"/>
              </a:rPr>
              <a:t>0x0000</a:t>
            </a:r>
            <a:endParaRPr lang="tr-TR" sz="1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8229600" y="6081305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458200" y="5943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onsolas" pitchFamily="49" charset="0"/>
                <a:cs typeface="Consolas" pitchFamily="49" charset="0"/>
              </a:rPr>
              <a:t>0xFFFF</a:t>
            </a:r>
            <a:endParaRPr lang="tr-TR" sz="1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rot="5400000" flipH="1" flipV="1">
            <a:off x="8244840" y="5715000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8381206" y="5481935"/>
            <a:ext cx="644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Stack </a:t>
            </a:r>
            <a:br>
              <a:rPr lang="en-US" sz="1200" dirty="0" smtClean="0">
                <a:latin typeface="Arial" pitchFamily="34" charset="0"/>
                <a:cs typeface="Arial" pitchFamily="34" charset="0"/>
              </a:rPr>
            </a:br>
            <a:r>
              <a:rPr lang="en-US" sz="1200" dirty="0" smtClean="0">
                <a:latin typeface="Arial" pitchFamily="34" charset="0"/>
                <a:cs typeface="Arial" pitchFamily="34" charset="0"/>
              </a:rPr>
              <a:t>growth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876800" y="4531667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latin typeface="Arial" pitchFamily="34" charset="0"/>
                <a:cs typeface="Arial" pitchFamily="34" charset="0"/>
              </a:rPr>
              <a:t>Stack frame for </a:t>
            </a:r>
            <a:br>
              <a:rPr lang="en-US" sz="1200" dirty="0" smtClean="0">
                <a:latin typeface="Arial" pitchFamily="34" charset="0"/>
                <a:cs typeface="Arial" pitchFamily="34" charset="0"/>
              </a:rPr>
            </a:b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main()</a:t>
            </a:r>
            <a:endParaRPr lang="en-US" sz="1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4953000" y="52578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953000" y="42672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1793555" y="1453896"/>
            <a:ext cx="1905000" cy="4636008"/>
          </a:xfrm>
          <a:prstGeom prst="rect">
            <a:avLst/>
          </a:prstGeom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7" name="Straight Connector 56"/>
          <p:cNvCxnSpPr/>
          <p:nvPr/>
        </p:nvCxnSpPr>
        <p:spPr>
          <a:xfrm>
            <a:off x="3698546" y="1453896"/>
            <a:ext cx="10" cy="4628997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1793555" y="1457325"/>
            <a:ext cx="0" cy="4640164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1706880" y="6096000"/>
            <a:ext cx="2103120" cy="0"/>
          </a:xfrm>
          <a:prstGeom prst="line">
            <a:avLst/>
          </a:prstGeom>
          <a:ln w="381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197600" y="1457325"/>
            <a:ext cx="2103120" cy="0"/>
          </a:xfrm>
          <a:prstGeom prst="line">
            <a:avLst/>
          </a:prstGeom>
          <a:ln w="381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98155" y="57150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98155" y="15240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876800" y="3007667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latin typeface="Arial" pitchFamily="34" charset="0"/>
                <a:cs typeface="Arial" pitchFamily="34" charset="0"/>
              </a:rPr>
              <a:t>Stack frame for </a:t>
            </a:r>
            <a:br>
              <a:rPr lang="en-US" sz="1200" dirty="0" smtClean="0">
                <a:latin typeface="Arial" pitchFamily="34" charset="0"/>
                <a:cs typeface="Arial" pitchFamily="34" charset="0"/>
              </a:rPr>
            </a:b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vulnerable()</a:t>
            </a:r>
            <a:endParaRPr lang="en-US" sz="1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>
            <a:off x="4953000" y="22098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6248400" y="2209801"/>
            <a:ext cx="1905000" cy="2057399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/>
          </a:p>
        </p:txBody>
      </p:sp>
      <p:sp>
        <p:nvSpPr>
          <p:cNvPr id="75" name="Rectangle 74"/>
          <p:cNvSpPr/>
          <p:nvPr/>
        </p:nvSpPr>
        <p:spPr>
          <a:xfrm>
            <a:off x="6248400" y="2209798"/>
            <a:ext cx="1905000" cy="2999232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/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&lt;B&gt;</a:t>
            </a:r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&lt;D&gt;</a:t>
            </a:r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&lt;C&gt;</a:t>
            </a:r>
          </a:p>
          <a:p>
            <a:pPr algn="ctr"/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6248400" y="2209801"/>
            <a:ext cx="1905000" cy="2298382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xor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ecx, ecx</a:t>
            </a:r>
          </a:p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mul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ecx</a:t>
            </a:r>
          </a:p>
          <a:p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lea</a:t>
            </a:r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ebx, </a:t>
            </a:r>
            <a:r>
              <a:rPr lang="en-US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esp</a:t>
            </a:r>
            <a:r>
              <a:rPr lang="en-US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+8] </a:t>
            </a:r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m</a:t>
            </a:r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ov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al, 11</a:t>
            </a:r>
          </a:p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int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0x80</a:t>
            </a:r>
          </a:p>
          <a:p>
            <a:pPr algn="ctr"/>
            <a:endParaRPr lang="tr-TR" sz="16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248400" y="3997970"/>
            <a:ext cx="1905000" cy="264468"/>
          </a:xfrm>
          <a:prstGeom prst="rect">
            <a:avLst/>
          </a:prstGeom>
          <a:solidFill>
            <a:srgbClr val="C00000">
              <a:alpha val="2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malicious return</a:t>
            </a:r>
            <a:endParaRPr lang="tr-TR" sz="16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Freeform 73"/>
          <p:cNvSpPr/>
          <p:nvPr/>
        </p:nvSpPr>
        <p:spPr>
          <a:xfrm flipH="1" flipV="1">
            <a:off x="8153395" y="2362200"/>
            <a:ext cx="483393" cy="1772764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249572" y="2209800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tr-TR" sz="1000" b="1" dirty="0" smtClean="0">
                <a:latin typeface="Consolas" pitchFamily="49" charset="0"/>
                <a:cs typeface="Consolas" pitchFamily="49" charset="0"/>
              </a:rPr>
              <a:t>xor </a:t>
            </a:r>
            <a:r>
              <a:rPr lang="tr-TR" sz="1000" b="1" dirty="0">
                <a:latin typeface="Consolas" pitchFamily="49" charset="0"/>
                <a:cs typeface="Consolas" pitchFamily="49" charset="0"/>
              </a:rPr>
              <a:t>ecx, ecx</a:t>
            </a:r>
          </a:p>
          <a:p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ret</a:t>
            </a:r>
            <a:endParaRPr lang="tr-TR" sz="1000" b="1" dirty="0"/>
          </a:p>
        </p:txBody>
      </p:sp>
      <p:sp>
        <p:nvSpPr>
          <p:cNvPr id="49" name="Rectangle 48"/>
          <p:cNvSpPr/>
          <p:nvPr/>
        </p:nvSpPr>
        <p:spPr>
          <a:xfrm>
            <a:off x="6249572" y="2819400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en-US" sz="1000" b="1" dirty="0">
                <a:latin typeface="Consolas" pitchFamily="49" charset="0"/>
                <a:cs typeface="Consolas" pitchFamily="49" charset="0"/>
              </a:rPr>
              <a:t>lea</a:t>
            </a:r>
            <a:r>
              <a:rPr lang="tr-TR" sz="1000" b="1" dirty="0">
                <a:latin typeface="Consolas" pitchFamily="49" charset="0"/>
                <a:cs typeface="Consolas" pitchFamily="49" charset="0"/>
              </a:rPr>
              <a:t> ebx, </a:t>
            </a:r>
            <a:r>
              <a:rPr lang="en-US" sz="1000" b="1" dirty="0">
                <a:latin typeface="Consolas" pitchFamily="49" charset="0"/>
                <a:cs typeface="Consolas" pitchFamily="49" charset="0"/>
              </a:rPr>
              <a:t>[</a:t>
            </a:r>
            <a:r>
              <a:rPr lang="tr-TR" sz="1000" b="1" dirty="0">
                <a:latin typeface="Consolas" pitchFamily="49" charset="0"/>
                <a:cs typeface="Consolas" pitchFamily="49" charset="0"/>
              </a:rPr>
              <a:t>esp</a:t>
            </a:r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+8]</a:t>
            </a:r>
          </a:p>
          <a:p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ret</a:t>
            </a:r>
            <a:endParaRPr lang="tr-TR" sz="1000" b="1" dirty="0"/>
          </a:p>
        </p:txBody>
      </p:sp>
      <p:sp>
        <p:nvSpPr>
          <p:cNvPr id="46" name="Rectangle 45"/>
          <p:cNvSpPr/>
          <p:nvPr/>
        </p:nvSpPr>
        <p:spPr>
          <a:xfrm>
            <a:off x="6249572" y="3121152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m</a:t>
            </a:r>
            <a:r>
              <a:rPr lang="tr-TR" sz="1000" b="1" dirty="0" smtClean="0">
                <a:latin typeface="Consolas" pitchFamily="49" charset="0"/>
                <a:cs typeface="Consolas" pitchFamily="49" charset="0"/>
              </a:rPr>
              <a:t>ov </a:t>
            </a:r>
            <a:r>
              <a:rPr lang="tr-TR" sz="1000" b="1" dirty="0">
                <a:latin typeface="Consolas" pitchFamily="49" charset="0"/>
                <a:cs typeface="Consolas" pitchFamily="49" charset="0"/>
              </a:rPr>
              <a:t>al, 11</a:t>
            </a:r>
          </a:p>
          <a:p>
            <a:r>
              <a:rPr lang="tr-TR" sz="1000" b="1" dirty="0" smtClean="0">
                <a:latin typeface="Consolas" pitchFamily="49" charset="0"/>
                <a:cs typeface="Consolas" pitchFamily="49" charset="0"/>
              </a:rPr>
              <a:t>int 0x80</a:t>
            </a:r>
            <a:endParaRPr lang="tr-TR" sz="1000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249572" y="2514600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tr-TR" sz="1000" b="1" dirty="0">
                <a:latin typeface="Consolas" pitchFamily="49" charset="0"/>
                <a:cs typeface="Consolas" pitchFamily="49" charset="0"/>
              </a:rPr>
              <a:t>mul </a:t>
            </a:r>
            <a:r>
              <a:rPr lang="tr-TR" sz="1000" b="1" dirty="0" smtClean="0">
                <a:latin typeface="Consolas" pitchFamily="49" charset="0"/>
                <a:cs typeface="Consolas" pitchFamily="49" charset="0"/>
              </a:rPr>
              <a:t>ecx </a:t>
            </a:r>
            <a:endParaRPr lang="en-US" sz="1000" b="1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ret</a:t>
            </a:r>
            <a:endParaRPr lang="tr-TR" sz="1000" b="1" dirty="0"/>
          </a:p>
        </p:txBody>
      </p:sp>
      <p:sp>
        <p:nvSpPr>
          <p:cNvPr id="76" name="Rectangle 75"/>
          <p:cNvSpPr/>
          <p:nvPr/>
        </p:nvSpPr>
        <p:spPr>
          <a:xfrm>
            <a:off x="6248400" y="4002732"/>
            <a:ext cx="1905000" cy="264468"/>
          </a:xfrm>
          <a:prstGeom prst="rect">
            <a:avLst/>
          </a:prstGeom>
          <a:solidFill>
            <a:srgbClr val="C00000">
              <a:alpha val="2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&lt;A&gt;</a:t>
            </a:r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3710940" y="1676400"/>
            <a:ext cx="2537460" cy="2453804"/>
          </a:xfrm>
          <a:custGeom>
            <a:avLst/>
            <a:gdLst>
              <a:gd name="connsiteX0" fmla="*/ 4450080 w 4450080"/>
              <a:gd name="connsiteY0" fmla="*/ 2385060 h 2385060"/>
              <a:gd name="connsiteX1" fmla="*/ 0 w 4450080"/>
              <a:gd name="connsiteY1" fmla="*/ 0 h 2385060"/>
              <a:gd name="connsiteX0" fmla="*/ 4450080 w 4450080"/>
              <a:gd name="connsiteY0" fmla="*/ 2385060 h 2385060"/>
              <a:gd name="connsiteX1" fmla="*/ 1897632 w 4450080"/>
              <a:gd name="connsiteY1" fmla="*/ 450990 h 2385060"/>
              <a:gd name="connsiteX2" fmla="*/ 0 w 4450080"/>
              <a:gd name="connsiteY2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897632 w 4450080"/>
              <a:gd name="connsiteY2" fmla="*/ 450990 h 2385060"/>
              <a:gd name="connsiteX3" fmla="*/ 0 w 4450080"/>
              <a:gd name="connsiteY3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977813 w 4450080"/>
              <a:gd name="connsiteY2" fmla="*/ 481565 h 2385060"/>
              <a:gd name="connsiteX3" fmla="*/ 0 w 4450080"/>
              <a:gd name="connsiteY3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977813 w 4450080"/>
              <a:gd name="connsiteY2" fmla="*/ 481565 h 2385060"/>
              <a:gd name="connsiteX3" fmla="*/ 0 w 4450080"/>
              <a:gd name="connsiteY3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977813 w 4450080"/>
              <a:gd name="connsiteY2" fmla="*/ 481565 h 2385060"/>
              <a:gd name="connsiteX3" fmla="*/ 0 w 4450080"/>
              <a:gd name="connsiteY3" fmla="*/ 0 h 2385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0080" h="2385060">
                <a:moveTo>
                  <a:pt x="4450080" y="2385060"/>
                </a:moveTo>
                <a:cubicBezTo>
                  <a:pt x="4209535" y="2199031"/>
                  <a:pt x="2777402" y="2065153"/>
                  <a:pt x="2351994" y="1742808"/>
                </a:cubicBezTo>
                <a:cubicBezTo>
                  <a:pt x="1926586" y="1420463"/>
                  <a:pt x="2572494" y="822992"/>
                  <a:pt x="1977813" y="481565"/>
                </a:cubicBezTo>
                <a:cubicBezTo>
                  <a:pt x="1438815" y="183452"/>
                  <a:pt x="659271" y="160522"/>
                  <a:pt x="0" y="0"/>
                </a:cubicBezTo>
              </a:path>
            </a:pathLst>
          </a:custGeom>
          <a:noFill/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Freeform 77"/>
          <p:cNvSpPr/>
          <p:nvPr/>
        </p:nvSpPr>
        <p:spPr>
          <a:xfrm flipH="1" flipV="1">
            <a:off x="3710937" y="3291744"/>
            <a:ext cx="2523584" cy="1092862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  <a:gd name="connsiteX0" fmla="*/ 2691574 w 2691574"/>
              <a:gd name="connsiteY0" fmla="*/ 1321480 h 1321480"/>
              <a:gd name="connsiteX1" fmla="*/ 2292477 w 2691574"/>
              <a:gd name="connsiteY1" fmla="*/ 1081452 h 1321480"/>
              <a:gd name="connsiteX2" fmla="*/ 2167699 w 2691574"/>
              <a:gd name="connsiteY2" fmla="*/ 599486 h 1321480"/>
              <a:gd name="connsiteX3" fmla="*/ 2350579 w 2691574"/>
              <a:gd name="connsiteY3" fmla="*/ 102282 h 1321480"/>
              <a:gd name="connsiteX4" fmla="*/ 2834 w 2691574"/>
              <a:gd name="connsiteY4" fmla="*/ 961 h 1321480"/>
              <a:gd name="connsiteX0" fmla="*/ 2694331 w 2694331"/>
              <a:gd name="connsiteY0" fmla="*/ 1320548 h 1320548"/>
              <a:gd name="connsiteX1" fmla="*/ 2295234 w 2694331"/>
              <a:gd name="connsiteY1" fmla="*/ 1080520 h 1320548"/>
              <a:gd name="connsiteX2" fmla="*/ 2170456 w 2694331"/>
              <a:gd name="connsiteY2" fmla="*/ 598554 h 1320548"/>
              <a:gd name="connsiteX3" fmla="*/ 1072376 w 2694331"/>
              <a:gd name="connsiteY3" fmla="*/ 264373 h 1320548"/>
              <a:gd name="connsiteX4" fmla="*/ 5591 w 2694331"/>
              <a:gd name="connsiteY4" fmla="*/ 29 h 1320548"/>
              <a:gd name="connsiteX0" fmla="*/ 2694331 w 2694331"/>
              <a:gd name="connsiteY0" fmla="*/ 1320548 h 1320548"/>
              <a:gd name="connsiteX1" fmla="*/ 2295234 w 2694331"/>
              <a:gd name="connsiteY1" fmla="*/ 1080520 h 1320548"/>
              <a:gd name="connsiteX2" fmla="*/ 2170456 w 2694331"/>
              <a:gd name="connsiteY2" fmla="*/ 598554 h 1320548"/>
              <a:gd name="connsiteX3" fmla="*/ 1072376 w 2694331"/>
              <a:gd name="connsiteY3" fmla="*/ 264373 h 1320548"/>
              <a:gd name="connsiteX4" fmla="*/ 5591 w 2694331"/>
              <a:gd name="connsiteY4" fmla="*/ 29 h 1320548"/>
              <a:gd name="connsiteX0" fmla="*/ 2688740 w 2688740"/>
              <a:gd name="connsiteY0" fmla="*/ 1320519 h 1320519"/>
              <a:gd name="connsiteX1" fmla="*/ 2289643 w 2688740"/>
              <a:gd name="connsiteY1" fmla="*/ 1080491 h 1320519"/>
              <a:gd name="connsiteX2" fmla="*/ 2164865 w 2688740"/>
              <a:gd name="connsiteY2" fmla="*/ 598525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2289643 w 2688740"/>
              <a:gd name="connsiteY1" fmla="*/ 1080491 h 1320519"/>
              <a:gd name="connsiteX2" fmla="*/ 1532133 w 2688740"/>
              <a:gd name="connsiteY2" fmla="*/ 717881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2289643 w 2688740"/>
              <a:gd name="connsiteY1" fmla="*/ 1080491 h 1320519"/>
              <a:gd name="connsiteX2" fmla="*/ 1532133 w 2688740"/>
              <a:gd name="connsiteY2" fmla="*/ 717881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2289643 w 2688740"/>
              <a:gd name="connsiteY1" fmla="*/ 1080491 h 1320519"/>
              <a:gd name="connsiteX2" fmla="*/ 1227390 w 2688740"/>
              <a:gd name="connsiteY2" fmla="*/ 307412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2289643 w 2688740"/>
              <a:gd name="connsiteY1" fmla="*/ 1080491 h 1320519"/>
              <a:gd name="connsiteX2" fmla="*/ 1227390 w 2688740"/>
              <a:gd name="connsiteY2" fmla="*/ 307412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2289643 w 2688740"/>
              <a:gd name="connsiteY1" fmla="*/ 1080491 h 1320519"/>
              <a:gd name="connsiteX2" fmla="*/ 1227390 w 2688740"/>
              <a:gd name="connsiteY2" fmla="*/ 307412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1620754 w 2688740"/>
              <a:gd name="connsiteY1" fmla="*/ 1121247 h 1320519"/>
              <a:gd name="connsiteX2" fmla="*/ 1227390 w 2688740"/>
              <a:gd name="connsiteY2" fmla="*/ 307412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1620754 w 2688740"/>
              <a:gd name="connsiteY1" fmla="*/ 1121247 h 1320519"/>
              <a:gd name="connsiteX2" fmla="*/ 1222225 w 2688740"/>
              <a:gd name="connsiteY2" fmla="*/ 353990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1620754 w 2688740"/>
              <a:gd name="connsiteY1" fmla="*/ 1121247 h 1320519"/>
              <a:gd name="connsiteX2" fmla="*/ 1170573 w 2688740"/>
              <a:gd name="connsiteY2" fmla="*/ 386012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1649163 w 2688740"/>
              <a:gd name="connsiteY1" fmla="*/ 1115425 h 1320519"/>
              <a:gd name="connsiteX2" fmla="*/ 1170573 w 2688740"/>
              <a:gd name="connsiteY2" fmla="*/ 386012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1649163 w 2688740"/>
              <a:gd name="connsiteY1" fmla="*/ 1115425 h 1320519"/>
              <a:gd name="connsiteX2" fmla="*/ 936419 w 2688740"/>
              <a:gd name="connsiteY2" fmla="*/ 308382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1649163 w 2688740"/>
              <a:gd name="connsiteY1" fmla="*/ 1115425 h 1320519"/>
              <a:gd name="connsiteX2" fmla="*/ 936419 w 2688740"/>
              <a:gd name="connsiteY2" fmla="*/ 308382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1649163 w 2688740"/>
              <a:gd name="connsiteY1" fmla="*/ 1115425 h 1320519"/>
              <a:gd name="connsiteX2" fmla="*/ 936419 w 2688740"/>
              <a:gd name="connsiteY2" fmla="*/ 308382 h 1320519"/>
              <a:gd name="connsiteX3" fmla="*/ 0 w 2688740"/>
              <a:gd name="connsiteY3" fmla="*/ 0 h 1320519"/>
              <a:gd name="connsiteX0" fmla="*/ 2688740 w 2688740"/>
              <a:gd name="connsiteY0" fmla="*/ 1382623 h 1382623"/>
              <a:gd name="connsiteX1" fmla="*/ 1649163 w 2688740"/>
              <a:gd name="connsiteY1" fmla="*/ 1177529 h 1382623"/>
              <a:gd name="connsiteX2" fmla="*/ 936419 w 2688740"/>
              <a:gd name="connsiteY2" fmla="*/ 370486 h 1382623"/>
              <a:gd name="connsiteX3" fmla="*/ 0 w 2688740"/>
              <a:gd name="connsiteY3" fmla="*/ 0 h 1382623"/>
              <a:gd name="connsiteX0" fmla="*/ 2736948 w 2736948"/>
              <a:gd name="connsiteY0" fmla="*/ 1336045 h 1336045"/>
              <a:gd name="connsiteX1" fmla="*/ 1697371 w 2736948"/>
              <a:gd name="connsiteY1" fmla="*/ 1130951 h 1336045"/>
              <a:gd name="connsiteX2" fmla="*/ 984627 w 2736948"/>
              <a:gd name="connsiteY2" fmla="*/ 323908 h 1336045"/>
              <a:gd name="connsiteX3" fmla="*/ 0 w 2736948"/>
              <a:gd name="connsiteY3" fmla="*/ 0 h 1336045"/>
              <a:gd name="connsiteX0" fmla="*/ 2736948 w 2736948"/>
              <a:gd name="connsiteY0" fmla="*/ 1336045 h 1336045"/>
              <a:gd name="connsiteX1" fmla="*/ 1697371 w 2736948"/>
              <a:gd name="connsiteY1" fmla="*/ 1130951 h 1336045"/>
              <a:gd name="connsiteX2" fmla="*/ 984627 w 2736948"/>
              <a:gd name="connsiteY2" fmla="*/ 323908 h 1336045"/>
              <a:gd name="connsiteX3" fmla="*/ 0 w 2736948"/>
              <a:gd name="connsiteY3" fmla="*/ 0 h 1336045"/>
              <a:gd name="connsiteX0" fmla="*/ 2736948 w 2736948"/>
              <a:gd name="connsiteY0" fmla="*/ 1336045 h 1336045"/>
              <a:gd name="connsiteX1" fmla="*/ 1697371 w 2736948"/>
              <a:gd name="connsiteY1" fmla="*/ 1130951 h 1336045"/>
              <a:gd name="connsiteX2" fmla="*/ 984627 w 2736948"/>
              <a:gd name="connsiteY2" fmla="*/ 323908 h 1336045"/>
              <a:gd name="connsiteX3" fmla="*/ 0 w 2736948"/>
              <a:gd name="connsiteY3" fmla="*/ 0 h 1336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36948" h="1336045">
                <a:moveTo>
                  <a:pt x="2736948" y="1336045"/>
                </a:moveTo>
                <a:cubicBezTo>
                  <a:pt x="2684561" y="1329695"/>
                  <a:pt x="1989425" y="1299641"/>
                  <a:pt x="1697371" y="1130951"/>
                </a:cubicBezTo>
                <a:cubicBezTo>
                  <a:pt x="1405317" y="962261"/>
                  <a:pt x="1257287" y="540162"/>
                  <a:pt x="984627" y="323908"/>
                </a:cubicBezTo>
                <a:cubicBezTo>
                  <a:pt x="735592" y="94337"/>
                  <a:pt x="533656" y="8248"/>
                  <a:pt x="0" y="0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79"/>
          <p:cNvSpPr/>
          <p:nvPr/>
        </p:nvSpPr>
        <p:spPr>
          <a:xfrm flipH="1">
            <a:off x="3710934" y="3385368"/>
            <a:ext cx="483393" cy="1536192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reeform 80"/>
          <p:cNvSpPr/>
          <p:nvPr/>
        </p:nvSpPr>
        <p:spPr>
          <a:xfrm flipH="1" flipV="1">
            <a:off x="3698546" y="4108936"/>
            <a:ext cx="483393" cy="914400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2" name="Straight Arrow Connector 81"/>
          <p:cNvCxnSpPr/>
          <p:nvPr/>
        </p:nvCxnSpPr>
        <p:spPr>
          <a:xfrm>
            <a:off x="5715000" y="4142756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5715000" y="4419600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5715000" y="4642336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>
            <a:off x="5715000" y="4838696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4293" y="1524000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Address A&gt;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14" name="Straight Arrow Connector 13"/>
          <p:cNvCxnSpPr>
            <a:stCxn id="5" idx="3"/>
          </p:cNvCxnSpPr>
          <p:nvPr/>
        </p:nvCxnSpPr>
        <p:spPr>
          <a:xfrm>
            <a:off x="1602207" y="1677889"/>
            <a:ext cx="19134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24293" y="3121223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Address B&gt;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52" name="Straight Arrow Connector 51"/>
          <p:cNvCxnSpPr>
            <a:stCxn id="51" idx="3"/>
          </p:cNvCxnSpPr>
          <p:nvPr/>
        </p:nvCxnSpPr>
        <p:spPr>
          <a:xfrm>
            <a:off x="1602207" y="3275112"/>
            <a:ext cx="19134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039778" y="3427165"/>
            <a:ext cx="1412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Arial" pitchFamily="34" charset="0"/>
                <a:cs typeface="Arial" pitchFamily="34" charset="0"/>
              </a:rPr>
              <a:t>Page marked as EXECUTABLE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04800" y="3959423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Address C&gt;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55" name="Straight Arrow Connector 54"/>
          <p:cNvCxnSpPr>
            <a:stCxn id="54" idx="3"/>
          </p:cNvCxnSpPr>
          <p:nvPr/>
        </p:nvCxnSpPr>
        <p:spPr>
          <a:xfrm>
            <a:off x="1582714" y="4113312"/>
            <a:ext cx="21084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04800" y="4721423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Address D&gt;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59" name="Straight Arrow Connector 58"/>
          <p:cNvCxnSpPr>
            <a:stCxn id="56" idx="3"/>
          </p:cNvCxnSpPr>
          <p:nvPr/>
        </p:nvCxnSpPr>
        <p:spPr>
          <a:xfrm>
            <a:off x="1582714" y="4875312"/>
            <a:ext cx="21084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Freeform 60"/>
          <p:cNvSpPr/>
          <p:nvPr/>
        </p:nvSpPr>
        <p:spPr>
          <a:xfrm>
            <a:off x="3733800" y="1831777"/>
            <a:ext cx="2537460" cy="2587823"/>
          </a:xfrm>
          <a:custGeom>
            <a:avLst/>
            <a:gdLst>
              <a:gd name="connsiteX0" fmla="*/ 4450080 w 4450080"/>
              <a:gd name="connsiteY0" fmla="*/ 2385060 h 2385060"/>
              <a:gd name="connsiteX1" fmla="*/ 0 w 4450080"/>
              <a:gd name="connsiteY1" fmla="*/ 0 h 2385060"/>
              <a:gd name="connsiteX0" fmla="*/ 4450080 w 4450080"/>
              <a:gd name="connsiteY0" fmla="*/ 2385060 h 2385060"/>
              <a:gd name="connsiteX1" fmla="*/ 1897632 w 4450080"/>
              <a:gd name="connsiteY1" fmla="*/ 450990 h 2385060"/>
              <a:gd name="connsiteX2" fmla="*/ 0 w 4450080"/>
              <a:gd name="connsiteY2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897632 w 4450080"/>
              <a:gd name="connsiteY2" fmla="*/ 450990 h 2385060"/>
              <a:gd name="connsiteX3" fmla="*/ 0 w 4450080"/>
              <a:gd name="connsiteY3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977813 w 4450080"/>
              <a:gd name="connsiteY2" fmla="*/ 481565 h 2385060"/>
              <a:gd name="connsiteX3" fmla="*/ 0 w 4450080"/>
              <a:gd name="connsiteY3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977813 w 4450080"/>
              <a:gd name="connsiteY2" fmla="*/ 481565 h 2385060"/>
              <a:gd name="connsiteX3" fmla="*/ 0 w 4450080"/>
              <a:gd name="connsiteY3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977813 w 4450080"/>
              <a:gd name="connsiteY2" fmla="*/ 481565 h 2385060"/>
              <a:gd name="connsiteX3" fmla="*/ 0 w 4450080"/>
              <a:gd name="connsiteY3" fmla="*/ 0 h 2385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0080" h="2385060">
                <a:moveTo>
                  <a:pt x="4450080" y="2385060"/>
                </a:moveTo>
                <a:cubicBezTo>
                  <a:pt x="4209535" y="2199031"/>
                  <a:pt x="2777402" y="2065153"/>
                  <a:pt x="2351994" y="1742808"/>
                </a:cubicBezTo>
                <a:cubicBezTo>
                  <a:pt x="1926586" y="1420463"/>
                  <a:pt x="2572494" y="822992"/>
                  <a:pt x="1977813" y="481565"/>
                </a:cubicBezTo>
                <a:cubicBezTo>
                  <a:pt x="1438815" y="183452"/>
                  <a:pt x="659271" y="160522"/>
                  <a:pt x="0" y="0"/>
                </a:cubicBezTo>
              </a:path>
            </a:pathLst>
          </a:custGeom>
          <a:noFill/>
          <a:ln>
            <a:solidFill>
              <a:srgbClr val="C00000"/>
            </a:solidFill>
            <a:headEnd type="triangle"/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681321799"/>
      </p:ext>
    </p:extLst>
  </p:cSld>
  <p:clrMapOvr>
    <a:masterClrMapping/>
  </p:clrMapOvr>
  <p:transition advTm="17372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59259E-6 L -0.48767 0.10023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92" y="500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81481E-6 L -0.48767 0.2893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92" y="14468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96296E-6 L -0.48767 -0.08865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92" y="-4444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0.0007 L -0.48767 0.1349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92" y="6713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7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70" grpId="0"/>
      <p:bldP spid="75" grpId="0" animBg="1"/>
      <p:bldP spid="72" grpId="0" build="allAtOnce" animBg="1"/>
      <p:bldP spid="53" grpId="0" animBg="1"/>
      <p:bldP spid="74" grpId="0" animBg="1"/>
      <p:bldP spid="47" grpId="1" animBg="1"/>
      <p:bldP spid="47" grpId="2" animBg="1"/>
      <p:bldP spid="49" grpId="0" animBg="1"/>
      <p:bldP spid="49" grpId="1" animBg="1"/>
      <p:bldP spid="46" grpId="0" animBg="1"/>
      <p:bldP spid="46" grpId="1" animBg="1"/>
      <p:bldP spid="48" grpId="0" animBg="1"/>
      <p:bldP spid="48" grpId="1" animBg="1"/>
      <p:bldP spid="76" grpId="1" animBg="1"/>
      <p:bldP spid="20" grpId="0" animBg="1"/>
      <p:bldP spid="20" grpId="1" animBg="1"/>
      <p:bldP spid="78" grpId="0" animBg="1"/>
      <p:bldP spid="78" grpId="1" animBg="1"/>
      <p:bldP spid="80" grpId="0" animBg="1"/>
      <p:bldP spid="80" grpId="1" animBg="1"/>
      <p:bldP spid="81" grpId="0" animBg="1"/>
      <p:bldP spid="5" grpId="0"/>
      <p:bldP spid="51" grpId="0"/>
      <p:bldP spid="37" grpId="0"/>
      <p:bldP spid="54" grpId="0"/>
      <p:bldP spid="56" grpId="0"/>
      <p:bldP spid="61" grpId="2" animBg="1"/>
      <p:bldP spid="61" grpId="3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</a:rPr>
              <a:t>Jump Oriented Programming</a:t>
            </a:r>
            <a:endParaRPr lang="tr-TR" b="1" dirty="0">
              <a:latin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48400" y="1290637"/>
            <a:ext cx="1905000" cy="4797623"/>
          </a:xfrm>
          <a:prstGeom prst="rect">
            <a:avLst/>
          </a:prstGeom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774755" y="1280804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248400" y="4267200"/>
            <a:ext cx="1905000" cy="990600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4003355" y="1143099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onsolas" pitchFamily="49" charset="0"/>
                <a:cs typeface="Consolas" pitchFamily="49" charset="0"/>
              </a:rPr>
              <a:t>0x0000</a:t>
            </a:r>
            <a:endParaRPr lang="tr-TR" sz="1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8229600" y="6081305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458200" y="5943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onsolas" pitchFamily="49" charset="0"/>
                <a:cs typeface="Consolas" pitchFamily="49" charset="0"/>
              </a:rPr>
              <a:t>0xFFFF</a:t>
            </a:r>
            <a:endParaRPr lang="tr-TR" sz="1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rot="5400000" flipH="1" flipV="1">
            <a:off x="8244840" y="5715000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8381206" y="5481935"/>
            <a:ext cx="644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Stack </a:t>
            </a:r>
            <a:br>
              <a:rPr lang="en-US" sz="1200" dirty="0" smtClean="0">
                <a:latin typeface="Arial" pitchFamily="34" charset="0"/>
                <a:cs typeface="Arial" pitchFamily="34" charset="0"/>
              </a:rPr>
            </a:br>
            <a:r>
              <a:rPr lang="en-US" sz="1200" dirty="0" smtClean="0">
                <a:latin typeface="Arial" pitchFamily="34" charset="0"/>
                <a:cs typeface="Arial" pitchFamily="34" charset="0"/>
              </a:rPr>
              <a:t>growth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953000" y="4531667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latin typeface="Arial" pitchFamily="34" charset="0"/>
                <a:cs typeface="Arial" pitchFamily="34" charset="0"/>
              </a:rPr>
              <a:t>Stack frame for </a:t>
            </a:r>
            <a:br>
              <a:rPr lang="en-US" sz="1200" dirty="0" smtClean="0">
                <a:latin typeface="Arial" pitchFamily="34" charset="0"/>
                <a:cs typeface="Arial" pitchFamily="34" charset="0"/>
              </a:rPr>
            </a:b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main()</a:t>
            </a:r>
            <a:endParaRPr lang="en-US" sz="1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4953000" y="52578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953000" y="42672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1793555" y="1295400"/>
            <a:ext cx="1905000" cy="4797623"/>
          </a:xfrm>
          <a:prstGeom prst="rect">
            <a:avLst/>
          </a:prstGeom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7" name="Straight Connector 56"/>
          <p:cNvCxnSpPr/>
          <p:nvPr/>
        </p:nvCxnSpPr>
        <p:spPr>
          <a:xfrm>
            <a:off x="3698555" y="1280804"/>
            <a:ext cx="0" cy="4802089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1793555" y="1295400"/>
            <a:ext cx="0" cy="4802089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1649730" y="6099305"/>
            <a:ext cx="2103120" cy="0"/>
          </a:xfrm>
          <a:prstGeom prst="line">
            <a:avLst/>
          </a:prstGeom>
          <a:ln w="381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197600" y="1289050"/>
            <a:ext cx="2103120" cy="0"/>
          </a:xfrm>
          <a:prstGeom prst="line">
            <a:avLst/>
          </a:prstGeom>
          <a:ln w="381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98155" y="57150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98155" y="15240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876800" y="3007667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latin typeface="Arial" pitchFamily="34" charset="0"/>
                <a:cs typeface="Arial" pitchFamily="34" charset="0"/>
              </a:rPr>
              <a:t>Stack frame for </a:t>
            </a:r>
            <a:br>
              <a:rPr lang="en-US" sz="1200" dirty="0" smtClean="0">
                <a:latin typeface="Arial" pitchFamily="34" charset="0"/>
                <a:cs typeface="Arial" pitchFamily="34" charset="0"/>
              </a:rPr>
            </a:b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vulnerable()</a:t>
            </a:r>
            <a:endParaRPr lang="en-US" sz="1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>
            <a:off x="4953000" y="22098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6248400" y="2209801"/>
            <a:ext cx="1905000" cy="2057399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/>
          </a:p>
        </p:txBody>
      </p:sp>
      <p:sp>
        <p:nvSpPr>
          <p:cNvPr id="72" name="Rectangle 71"/>
          <p:cNvSpPr/>
          <p:nvPr/>
        </p:nvSpPr>
        <p:spPr>
          <a:xfrm>
            <a:off x="6248400" y="2209801"/>
            <a:ext cx="1905000" cy="2298382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xor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ecx, ecx</a:t>
            </a:r>
          </a:p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mul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ecx</a:t>
            </a:r>
          </a:p>
          <a:p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lea</a:t>
            </a:r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ebx, </a:t>
            </a:r>
            <a:r>
              <a:rPr lang="en-US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esp</a:t>
            </a:r>
            <a:r>
              <a:rPr lang="en-US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+8] </a:t>
            </a:r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m</a:t>
            </a:r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ov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al, 11</a:t>
            </a:r>
          </a:p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int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0x80</a:t>
            </a:r>
          </a:p>
          <a:p>
            <a:pPr algn="ctr"/>
            <a:endParaRPr lang="tr-TR" sz="16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248400" y="3997970"/>
            <a:ext cx="1905000" cy="264468"/>
          </a:xfrm>
          <a:prstGeom prst="rect">
            <a:avLst/>
          </a:prstGeom>
          <a:solidFill>
            <a:srgbClr val="C00000">
              <a:alpha val="2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malicious return</a:t>
            </a:r>
            <a:endParaRPr lang="tr-TR" sz="16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4" name="Freeform 73"/>
          <p:cNvSpPr/>
          <p:nvPr/>
        </p:nvSpPr>
        <p:spPr>
          <a:xfrm flipH="1" flipV="1">
            <a:off x="8153395" y="2362200"/>
            <a:ext cx="483393" cy="1772764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248400" y="2505808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pop </a:t>
            </a:r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edi</a:t>
            </a:r>
            <a:endParaRPr lang="tr-TR" sz="1000" b="1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jmp</a:t>
            </a:r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edi</a:t>
            </a:r>
            <a:endParaRPr lang="tr-TR" sz="1000" b="1" dirty="0"/>
          </a:p>
        </p:txBody>
      </p:sp>
      <p:sp>
        <p:nvSpPr>
          <p:cNvPr id="49" name="Rectangle 48"/>
          <p:cNvSpPr/>
          <p:nvPr/>
        </p:nvSpPr>
        <p:spPr>
          <a:xfrm>
            <a:off x="6241708" y="3420208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en-US" sz="1000" b="1" dirty="0">
                <a:latin typeface="Consolas" pitchFamily="49" charset="0"/>
                <a:cs typeface="Consolas" pitchFamily="49" charset="0"/>
              </a:rPr>
              <a:t>lea</a:t>
            </a:r>
            <a:r>
              <a:rPr lang="tr-TR" sz="1000" b="1" dirty="0">
                <a:latin typeface="Consolas" pitchFamily="49" charset="0"/>
                <a:cs typeface="Consolas" pitchFamily="49" charset="0"/>
              </a:rPr>
              <a:t> ebx, </a:t>
            </a:r>
            <a:r>
              <a:rPr lang="en-US" sz="1000" b="1" dirty="0">
                <a:latin typeface="Consolas" pitchFamily="49" charset="0"/>
                <a:cs typeface="Consolas" pitchFamily="49" charset="0"/>
              </a:rPr>
              <a:t>[</a:t>
            </a:r>
            <a:r>
              <a:rPr lang="tr-TR" sz="1000" b="1" dirty="0">
                <a:latin typeface="Consolas" pitchFamily="49" charset="0"/>
                <a:cs typeface="Consolas" pitchFamily="49" charset="0"/>
              </a:rPr>
              <a:t>esp</a:t>
            </a:r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+8]</a:t>
            </a:r>
          </a:p>
          <a:p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jmp</a:t>
            </a:r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esi</a:t>
            </a:r>
            <a:endParaRPr lang="tr-TR" sz="1000" b="1" dirty="0"/>
          </a:p>
        </p:txBody>
      </p:sp>
      <p:sp>
        <p:nvSpPr>
          <p:cNvPr id="46" name="Rectangle 45"/>
          <p:cNvSpPr/>
          <p:nvPr/>
        </p:nvSpPr>
        <p:spPr>
          <a:xfrm>
            <a:off x="6241708" y="3722566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m</a:t>
            </a:r>
            <a:r>
              <a:rPr lang="tr-TR" sz="1000" b="1" dirty="0" smtClean="0">
                <a:latin typeface="Consolas" pitchFamily="49" charset="0"/>
                <a:cs typeface="Consolas" pitchFamily="49" charset="0"/>
              </a:rPr>
              <a:t>ov </a:t>
            </a:r>
            <a:r>
              <a:rPr lang="tr-TR" sz="1000" b="1" dirty="0">
                <a:latin typeface="Consolas" pitchFamily="49" charset="0"/>
                <a:cs typeface="Consolas" pitchFamily="49" charset="0"/>
              </a:rPr>
              <a:t>al, 11</a:t>
            </a:r>
          </a:p>
          <a:p>
            <a:r>
              <a:rPr lang="tr-TR" sz="1000" b="1" dirty="0" smtClean="0">
                <a:latin typeface="Consolas" pitchFamily="49" charset="0"/>
                <a:cs typeface="Consolas" pitchFamily="49" charset="0"/>
              </a:rPr>
              <a:t>int 0x80</a:t>
            </a:r>
            <a:endParaRPr lang="tr-TR" sz="1000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241708" y="3115093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tr-TR" sz="1000" b="1" dirty="0">
                <a:latin typeface="Consolas" pitchFamily="49" charset="0"/>
                <a:cs typeface="Consolas" pitchFamily="49" charset="0"/>
              </a:rPr>
              <a:t>mul </a:t>
            </a:r>
            <a:r>
              <a:rPr lang="tr-TR" sz="1000" b="1" dirty="0" smtClean="0">
                <a:latin typeface="Consolas" pitchFamily="49" charset="0"/>
                <a:cs typeface="Consolas" pitchFamily="49" charset="0"/>
              </a:rPr>
              <a:t>ecx </a:t>
            </a:r>
            <a:endParaRPr lang="en-US" sz="1000" b="1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jmp</a:t>
            </a:r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esi</a:t>
            </a:r>
            <a:endParaRPr lang="tr-TR" sz="1000" b="1" dirty="0"/>
          </a:p>
        </p:txBody>
      </p:sp>
      <p:sp>
        <p:nvSpPr>
          <p:cNvPr id="75" name="Rectangle 74"/>
          <p:cNvSpPr/>
          <p:nvPr/>
        </p:nvSpPr>
        <p:spPr>
          <a:xfrm>
            <a:off x="6248400" y="2209799"/>
            <a:ext cx="1905000" cy="3429000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/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&lt;register values&gt;</a:t>
            </a:r>
          </a:p>
          <a:p>
            <a:pPr algn="ctr"/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&lt;C&gt;</a:t>
            </a:r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&lt;D&gt;</a:t>
            </a:r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&lt;F&gt;</a:t>
            </a:r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&lt;E&gt;</a:t>
            </a:r>
          </a:p>
          <a:p>
            <a:pPr algn="ctr"/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248400" y="4002732"/>
            <a:ext cx="1905000" cy="264468"/>
          </a:xfrm>
          <a:prstGeom prst="rect">
            <a:avLst/>
          </a:prstGeom>
          <a:solidFill>
            <a:srgbClr val="C00000">
              <a:alpha val="2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&lt;B&gt;</a:t>
            </a:r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3710940" y="2133600"/>
            <a:ext cx="2537460" cy="1996604"/>
          </a:xfrm>
          <a:custGeom>
            <a:avLst/>
            <a:gdLst>
              <a:gd name="connsiteX0" fmla="*/ 4450080 w 4450080"/>
              <a:gd name="connsiteY0" fmla="*/ 2385060 h 2385060"/>
              <a:gd name="connsiteX1" fmla="*/ 0 w 4450080"/>
              <a:gd name="connsiteY1" fmla="*/ 0 h 2385060"/>
              <a:gd name="connsiteX0" fmla="*/ 4450080 w 4450080"/>
              <a:gd name="connsiteY0" fmla="*/ 2385060 h 2385060"/>
              <a:gd name="connsiteX1" fmla="*/ 1897632 w 4450080"/>
              <a:gd name="connsiteY1" fmla="*/ 450990 h 2385060"/>
              <a:gd name="connsiteX2" fmla="*/ 0 w 4450080"/>
              <a:gd name="connsiteY2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897632 w 4450080"/>
              <a:gd name="connsiteY2" fmla="*/ 450990 h 2385060"/>
              <a:gd name="connsiteX3" fmla="*/ 0 w 4450080"/>
              <a:gd name="connsiteY3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977813 w 4450080"/>
              <a:gd name="connsiteY2" fmla="*/ 481565 h 2385060"/>
              <a:gd name="connsiteX3" fmla="*/ 0 w 4450080"/>
              <a:gd name="connsiteY3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977813 w 4450080"/>
              <a:gd name="connsiteY2" fmla="*/ 481565 h 2385060"/>
              <a:gd name="connsiteX3" fmla="*/ 0 w 4450080"/>
              <a:gd name="connsiteY3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977813 w 4450080"/>
              <a:gd name="connsiteY2" fmla="*/ 481565 h 2385060"/>
              <a:gd name="connsiteX3" fmla="*/ 0 w 4450080"/>
              <a:gd name="connsiteY3" fmla="*/ 0 h 2385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0080" h="2385060">
                <a:moveTo>
                  <a:pt x="4450080" y="2385060"/>
                </a:moveTo>
                <a:cubicBezTo>
                  <a:pt x="4209535" y="2199031"/>
                  <a:pt x="2777402" y="2065153"/>
                  <a:pt x="2351994" y="1742808"/>
                </a:cubicBezTo>
                <a:cubicBezTo>
                  <a:pt x="1926586" y="1420463"/>
                  <a:pt x="2572494" y="822992"/>
                  <a:pt x="1977813" y="481565"/>
                </a:cubicBezTo>
                <a:cubicBezTo>
                  <a:pt x="1438815" y="183452"/>
                  <a:pt x="659271" y="160522"/>
                  <a:pt x="0" y="0"/>
                </a:cubicBezTo>
              </a:path>
            </a:pathLst>
          </a:custGeom>
          <a:noFill/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Freeform 77"/>
          <p:cNvSpPr/>
          <p:nvPr/>
        </p:nvSpPr>
        <p:spPr>
          <a:xfrm flipH="1">
            <a:off x="3710936" y="1868013"/>
            <a:ext cx="483393" cy="800659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 78"/>
          <p:cNvSpPr/>
          <p:nvPr/>
        </p:nvSpPr>
        <p:spPr>
          <a:xfrm flipH="1" flipV="1">
            <a:off x="3710934" y="1676400"/>
            <a:ext cx="483393" cy="1894684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79"/>
          <p:cNvSpPr/>
          <p:nvPr/>
        </p:nvSpPr>
        <p:spPr>
          <a:xfrm flipH="1">
            <a:off x="3710935" y="1868014"/>
            <a:ext cx="483393" cy="3008786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reeform 80"/>
          <p:cNvSpPr/>
          <p:nvPr/>
        </p:nvSpPr>
        <p:spPr>
          <a:xfrm flipH="1">
            <a:off x="3698543" y="1868014"/>
            <a:ext cx="483393" cy="2262190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2" name="Straight Arrow Connector 81"/>
          <p:cNvCxnSpPr/>
          <p:nvPr/>
        </p:nvCxnSpPr>
        <p:spPr>
          <a:xfrm>
            <a:off x="5703576" y="4142756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>
            <a:off x="5703576" y="4405311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5703576" y="4615960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5703576" y="4838696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>
            <a:off x="5703576" y="5035056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6241708" y="2810293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tr-TR" sz="1000" b="1" dirty="0" smtClean="0">
                <a:latin typeface="Consolas" pitchFamily="49" charset="0"/>
                <a:cs typeface="Consolas" pitchFamily="49" charset="0"/>
              </a:rPr>
              <a:t>xor </a:t>
            </a:r>
            <a:r>
              <a:rPr lang="tr-TR" sz="1000" b="1" dirty="0">
                <a:latin typeface="Consolas" pitchFamily="49" charset="0"/>
                <a:cs typeface="Consolas" pitchFamily="49" charset="0"/>
              </a:rPr>
              <a:t>ecx, ecx</a:t>
            </a:r>
          </a:p>
          <a:p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jmp</a:t>
            </a:r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esi</a:t>
            </a:r>
            <a:endParaRPr lang="tr-TR" sz="1000" b="1" dirty="0"/>
          </a:p>
        </p:txBody>
      </p:sp>
      <p:sp>
        <p:nvSpPr>
          <p:cNvPr id="51" name="Rectangle 50"/>
          <p:cNvSpPr/>
          <p:nvPr/>
        </p:nvSpPr>
        <p:spPr>
          <a:xfrm>
            <a:off x="6248400" y="2209800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popa</a:t>
            </a:r>
            <a:endParaRPr lang="tr-TR" sz="1000" b="1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jmp</a:t>
            </a:r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esi</a:t>
            </a:r>
            <a:endParaRPr lang="tr-TR" sz="1000" b="1" dirty="0"/>
          </a:p>
        </p:txBody>
      </p:sp>
      <p:sp>
        <p:nvSpPr>
          <p:cNvPr id="52" name="Freeform 51"/>
          <p:cNvSpPr/>
          <p:nvPr/>
        </p:nvSpPr>
        <p:spPr>
          <a:xfrm flipH="1" flipV="1">
            <a:off x="3716532" y="1676400"/>
            <a:ext cx="483393" cy="632080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3"/>
          <p:cNvSpPr/>
          <p:nvPr/>
        </p:nvSpPr>
        <p:spPr>
          <a:xfrm flipH="1" flipV="1">
            <a:off x="3707605" y="1676400"/>
            <a:ext cx="483393" cy="3316932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 flipH="1" flipV="1">
            <a:off x="3707606" y="1676399"/>
            <a:ext cx="483393" cy="1105459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 58"/>
          <p:cNvSpPr/>
          <p:nvPr/>
        </p:nvSpPr>
        <p:spPr>
          <a:xfrm flipH="1">
            <a:off x="3707606" y="1866341"/>
            <a:ext cx="483393" cy="1602991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5715000" y="5256212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324293" y="1524000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Address A&gt;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61" name="Straight Arrow Connector 60"/>
          <p:cNvCxnSpPr>
            <a:stCxn id="56" idx="3"/>
          </p:cNvCxnSpPr>
          <p:nvPr/>
        </p:nvCxnSpPr>
        <p:spPr>
          <a:xfrm>
            <a:off x="1602207" y="1677889"/>
            <a:ext cx="19134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24293" y="1978223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Address B&gt;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64" name="Straight Arrow Connector 63"/>
          <p:cNvCxnSpPr>
            <a:stCxn id="62" idx="3"/>
          </p:cNvCxnSpPr>
          <p:nvPr/>
        </p:nvCxnSpPr>
        <p:spPr>
          <a:xfrm>
            <a:off x="1602207" y="2132112"/>
            <a:ext cx="19134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304800" y="2514600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Address C&gt;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69" name="Straight Arrow Connector 68"/>
          <p:cNvCxnSpPr>
            <a:stCxn id="68" idx="3"/>
          </p:cNvCxnSpPr>
          <p:nvPr/>
        </p:nvCxnSpPr>
        <p:spPr>
          <a:xfrm>
            <a:off x="1582714" y="2668489"/>
            <a:ext cx="21084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304800" y="3276600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Address D&gt;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87" name="Straight Arrow Connector 86"/>
          <p:cNvCxnSpPr>
            <a:stCxn id="77" idx="3"/>
          </p:cNvCxnSpPr>
          <p:nvPr/>
        </p:nvCxnSpPr>
        <p:spPr>
          <a:xfrm>
            <a:off x="1582714" y="3430489"/>
            <a:ext cx="21084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098355" y="3427165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latin typeface="Arial" pitchFamily="34" charset="0"/>
                <a:cs typeface="Arial" pitchFamily="34" charset="0"/>
              </a:rPr>
              <a:t>Page marked as EXECUTABLE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04800" y="3959423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Address E&gt;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90" name="Straight Arrow Connector 89"/>
          <p:cNvCxnSpPr>
            <a:stCxn id="89" idx="3"/>
          </p:cNvCxnSpPr>
          <p:nvPr/>
        </p:nvCxnSpPr>
        <p:spPr>
          <a:xfrm>
            <a:off x="1582714" y="4113312"/>
            <a:ext cx="21084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4800" y="4721423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Address F&gt;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92" name="Straight Arrow Connector 91"/>
          <p:cNvCxnSpPr>
            <a:stCxn id="91" idx="3"/>
          </p:cNvCxnSpPr>
          <p:nvPr/>
        </p:nvCxnSpPr>
        <p:spPr>
          <a:xfrm>
            <a:off x="1582714" y="4875312"/>
            <a:ext cx="21084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4210050" y="1600200"/>
            <a:ext cx="15811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Dispatcher Gadget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4" name="Straight Arrow Connector 93"/>
          <p:cNvCxnSpPr/>
          <p:nvPr/>
        </p:nvCxnSpPr>
        <p:spPr>
          <a:xfrm flipH="1">
            <a:off x="3958228" y="1730663"/>
            <a:ext cx="25893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="" xmlns:p14="http://schemas.microsoft.com/office/powerpoint/2010/main" val="1844354247"/>
      </p:ext>
    </p:extLst>
  </p:cSld>
  <p:clrMapOvr>
    <a:masterClrMapping/>
  </p:clrMapOvr>
  <p:transition advTm="17372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59259E-6 L -0.48681 0.03495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40" y="173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96296E-6 L -0.4875 -0.02199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75" y="-1111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9259E-6 L -0.4875 -0.0331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75" y="-1667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81481E-6 L -0.48767 0.20186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92" y="10093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48148E-6 L -0.48767 -0.13171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92" y="-6597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0.00092 L -0.48767 0.04676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92" y="2292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7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5" grpId="0"/>
      <p:bldP spid="70" grpId="0"/>
      <p:bldP spid="72" grpId="0" build="allAtOnce" animBg="1"/>
      <p:bldP spid="53" grpId="0" animBg="1"/>
      <p:bldP spid="74" grpId="0" animBg="1"/>
      <p:bldP spid="47" grpId="0" animBg="1"/>
      <p:bldP spid="47" grpId="1" animBg="1"/>
      <p:bldP spid="49" grpId="0" animBg="1"/>
      <p:bldP spid="49" grpId="1" animBg="1"/>
      <p:bldP spid="46" grpId="0" animBg="1"/>
      <p:bldP spid="46" grpId="1" animBg="1"/>
      <p:bldP spid="48" grpId="0" animBg="1"/>
      <p:bldP spid="48" grpId="1" animBg="1"/>
      <p:bldP spid="75" grpId="0" animBg="1"/>
      <p:bldP spid="76" grpId="0" animBg="1"/>
      <p:bldP spid="20" grpId="0" animBg="1"/>
      <p:bldP spid="20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45" grpId="0" animBg="1"/>
      <p:bldP spid="45" grpId="1" animBg="1"/>
      <p:bldP spid="51" grpId="0" animBg="1"/>
      <p:bldP spid="51" grpId="1" animBg="1"/>
      <p:bldP spid="52" grpId="0" animBg="1"/>
      <p:bldP spid="52" grpId="1" animBg="1"/>
      <p:bldP spid="54" grpId="0" animBg="1"/>
      <p:bldP spid="54" grpId="1" animBg="1"/>
      <p:bldP spid="55" grpId="0" animBg="1"/>
      <p:bldP spid="55" grpId="1" animBg="1"/>
      <p:bldP spid="59" grpId="0" animBg="1"/>
      <p:bldP spid="59" grpId="1" animBg="1"/>
      <p:bldP spid="56" grpId="0"/>
      <p:bldP spid="62" grpId="0"/>
      <p:bldP spid="68" grpId="0"/>
      <p:bldP spid="77" grpId="0"/>
      <p:bldP spid="88" grpId="1"/>
      <p:bldP spid="89" grpId="0"/>
      <p:bldP spid="91" grpId="0"/>
      <p:bldP spid="93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Defending Against JOP Attacks</a:t>
            </a:r>
            <a:endParaRPr lang="en-US" b="1" dirty="0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Use solutions preventing buffer overflows </a:t>
            </a:r>
          </a:p>
          <a:p>
            <a:pPr lvl="1"/>
            <a:r>
              <a:rPr lang="en-US" sz="2000" dirty="0" smtClean="0"/>
              <a:t>Bounds Checking</a:t>
            </a:r>
          </a:p>
          <a:p>
            <a:pPr lvl="1"/>
            <a:r>
              <a:rPr lang="en-US" sz="2000" dirty="0" smtClean="0"/>
              <a:t>Information Flow Tracking</a:t>
            </a:r>
          </a:p>
          <a:p>
            <a:r>
              <a:rPr lang="en-US" sz="2800" dirty="0" smtClean="0"/>
              <a:t>Ensure the legitimacy of jump targets at runtime</a:t>
            </a:r>
          </a:p>
          <a:p>
            <a:pPr lvl="1"/>
            <a:r>
              <a:rPr lang="en-US" sz="2000" dirty="0" smtClean="0"/>
              <a:t>{Abadi-05}: Control-Flow Integrity (USENIX Security)</a:t>
            </a:r>
          </a:p>
          <a:p>
            <a:pPr lvl="1"/>
            <a:r>
              <a:rPr lang="en-US" sz="2000" dirty="0" smtClean="0"/>
              <a:t>{Kayaalp-12}: Branch Regulation (ISCA)</a:t>
            </a:r>
          </a:p>
          <a:p>
            <a:pPr lvl="1">
              <a:buNone/>
            </a:pPr>
            <a:endParaRPr lang="en-US" sz="1800" dirty="0" smtClean="0"/>
          </a:p>
          <a:p>
            <a:r>
              <a:rPr lang="en-US" sz="2800" dirty="0" smtClean="0"/>
              <a:t>Signature-based detection </a:t>
            </a:r>
          </a:p>
          <a:p>
            <a:pPr lvl="1"/>
            <a:r>
              <a:rPr lang="en-US" sz="2400" dirty="0" smtClean="0"/>
              <a:t>Detect the anomaly in control flow</a:t>
            </a:r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HPCA 2013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43055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1|16.4|12.5|10.9|18.1|11.2|2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1|16.4|12.5|10.9|18.1|11.2|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1|16.4|12.5|10.9|18.1|11.2|2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1|16.4|12.5|10.9|18.1|11.2|2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13705</TotalTime>
  <Words>1259</Words>
  <Application>Microsoft Office PowerPoint</Application>
  <PresentationFormat>Ekran Gösterisi (4:3)</PresentationFormat>
  <Paragraphs>429</Paragraphs>
  <Slides>33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34" baseType="lpstr">
      <vt:lpstr>Office Theme</vt:lpstr>
      <vt:lpstr>SCRAP:  Architecture for Signature-Based Protection  from Code Reuse Attacks</vt:lpstr>
      <vt:lpstr>Vulnerability Classification from NIST-NVD</vt:lpstr>
      <vt:lpstr>Buffer Overflow and  Code Injection Attack: Example</vt:lpstr>
      <vt:lpstr>Existing Protection from Code Injection Attacks:  No Execute Bit (NX)</vt:lpstr>
      <vt:lpstr>Next Frontier: Code Reuse Attacks (CRAs)</vt:lpstr>
      <vt:lpstr>Return Oriented Programming Attacks</vt:lpstr>
      <vt:lpstr>Return Oriented Programming (ROP)</vt:lpstr>
      <vt:lpstr>Jump Oriented Programming</vt:lpstr>
      <vt:lpstr>Defending Against JOP Attacks</vt:lpstr>
      <vt:lpstr>Prior Work on Signature-Based Detection</vt:lpstr>
      <vt:lpstr>DROP</vt:lpstr>
      <vt:lpstr>Building on DROP</vt:lpstr>
      <vt:lpstr>Extending DROP for JOP</vt:lpstr>
      <vt:lpstr>Case of Long Gadgets</vt:lpstr>
      <vt:lpstr>Gadget Length and State Changes</vt:lpstr>
      <vt:lpstr>Defeating DROP</vt:lpstr>
      <vt:lpstr>Delay Gadgets</vt:lpstr>
      <vt:lpstr>Summary of DROP Limitations</vt:lpstr>
      <vt:lpstr>Our Proposal: SCRAP</vt:lpstr>
      <vt:lpstr>Attack Signatures</vt:lpstr>
      <vt:lpstr>SCRAP Attack Signatures</vt:lpstr>
      <vt:lpstr>Example Signatures</vt:lpstr>
      <vt:lpstr>Pushdown Automata</vt:lpstr>
      <vt:lpstr>Simple Implementation</vt:lpstr>
      <vt:lpstr>SCRAP Hardware</vt:lpstr>
      <vt:lpstr>False Positives for SCRAP</vt:lpstr>
      <vt:lpstr>Performance of SCRAP</vt:lpstr>
      <vt:lpstr>Conclusions</vt:lpstr>
      <vt:lpstr>Slayt 29</vt:lpstr>
      <vt:lpstr>Backup Slides</vt:lpstr>
      <vt:lpstr>Unintended Instructions</vt:lpstr>
      <vt:lpstr>Gadget Length</vt:lpstr>
      <vt:lpstr>Two threshold SCRAP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meltem</dc:creator>
  <cp:lastModifiedBy>Mehmet Kayaalp</cp:lastModifiedBy>
  <cp:revision>487</cp:revision>
  <dcterms:created xsi:type="dcterms:W3CDTF">2012-04-27T23:06:47Z</dcterms:created>
  <dcterms:modified xsi:type="dcterms:W3CDTF">2013-02-21T06:00:36Z</dcterms:modified>
</cp:coreProperties>
</file>